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0F_0.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7"/>
  </p:notesMasterIdLst>
  <p:sldIdLst>
    <p:sldId id="258" r:id="rId5"/>
    <p:sldId id="260" r:id="rId6"/>
    <p:sldId id="261" r:id="rId7"/>
    <p:sldId id="262" r:id="rId8"/>
    <p:sldId id="263" r:id="rId9"/>
    <p:sldId id="285" r:id="rId10"/>
    <p:sldId id="286" r:id="rId11"/>
    <p:sldId id="287" r:id="rId12"/>
    <p:sldId id="288" r:id="rId13"/>
    <p:sldId id="289" r:id="rId14"/>
    <p:sldId id="290" r:id="rId15"/>
    <p:sldId id="271" r:id="rId16"/>
    <p:sldId id="272" r:id="rId17"/>
    <p:sldId id="273" r:id="rId18"/>
    <p:sldId id="274" r:id="rId19"/>
    <p:sldId id="275" r:id="rId20"/>
    <p:sldId id="277" r:id="rId21"/>
    <p:sldId id="278" r:id="rId22"/>
    <p:sldId id="280" r:id="rId23"/>
    <p:sldId id="256" r:id="rId24"/>
    <p:sldId id="282"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876B0F-F6E5-9716-1A20-C0ED08060D34}" name="Djukic, Sonja" initials="SD" userId="S::sonja.djukic@nrcan-rncan.gc.ca::74e31477-9082-429f-9b9c-96a2ef61895a" providerId="AD"/>
  <p188:author id="{0623C083-BBD4-CB11-0DD0-2F543DAF218F}" name="Julie Rodrigue" initials="JR" userId="Julie Rodrigue" providerId="None"/>
  <p188:author id="{6C5B06CE-650C-FA60-78FC-CCC275A23A12}" name="Guillaume Vincent (G-EE-y-oh-m | he/him – il)" initials="GV" userId="S::guillaume.vincent@infc.gc.ca::ec7b14ce-e576-4508-b301-06876e7b9a4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9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52" autoAdjust="0"/>
    <p:restoredTop sz="78301" autoAdjust="0"/>
  </p:normalViewPr>
  <p:slideViewPr>
    <p:cSldViewPr snapToGrid="0">
      <p:cViewPr>
        <p:scale>
          <a:sx n="67" d="100"/>
          <a:sy n="67" d="100"/>
        </p:scale>
        <p:origin x="989"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EVIEVE VILLEMURE-DENIS" userId="0267ba13-bcb6-4136-b719-923b92a1898b" providerId="ADAL" clId="{CB5015E1-B93D-4B96-A51F-0C67C098C5B3}"/>
    <pc:docChg chg="modSld">
      <pc:chgData name="GENEVIEVE VILLEMURE-DENIS" userId="0267ba13-bcb6-4136-b719-923b92a1898b" providerId="ADAL" clId="{CB5015E1-B93D-4B96-A51F-0C67C098C5B3}" dt="2026-02-26T22:03:17.909" v="15" actId="6549"/>
      <pc:docMkLst>
        <pc:docMk/>
      </pc:docMkLst>
      <pc:sldChg chg="modNotesTx">
        <pc:chgData name="GENEVIEVE VILLEMURE-DENIS" userId="0267ba13-bcb6-4136-b719-923b92a1898b" providerId="ADAL" clId="{CB5015E1-B93D-4B96-A51F-0C67C098C5B3}" dt="2026-02-26T22:03:12.409" v="13" actId="6549"/>
        <pc:sldMkLst>
          <pc:docMk/>
          <pc:sldMk cId="935052880" sldId="256"/>
        </pc:sldMkLst>
      </pc:sldChg>
      <pc:sldChg chg="modNotesTx">
        <pc:chgData name="GENEVIEVE VILLEMURE-DENIS" userId="0267ba13-bcb6-4136-b719-923b92a1898b" providerId="ADAL" clId="{CB5015E1-B93D-4B96-A51F-0C67C098C5B3}" dt="2026-02-26T22:01:22.626" v="1" actId="6549"/>
        <pc:sldMkLst>
          <pc:docMk/>
          <pc:sldMk cId="0" sldId="260"/>
        </pc:sldMkLst>
      </pc:sldChg>
      <pc:sldChg chg="modNotesTx">
        <pc:chgData name="GENEVIEVE VILLEMURE-DENIS" userId="0267ba13-bcb6-4136-b719-923b92a1898b" providerId="ADAL" clId="{CB5015E1-B93D-4B96-A51F-0C67C098C5B3}" dt="2026-02-26T22:01:26.448" v="2" actId="6549"/>
        <pc:sldMkLst>
          <pc:docMk/>
          <pc:sldMk cId="0" sldId="261"/>
        </pc:sldMkLst>
      </pc:sldChg>
      <pc:sldChg chg="modNotesTx">
        <pc:chgData name="GENEVIEVE VILLEMURE-DENIS" userId="0267ba13-bcb6-4136-b719-923b92a1898b" providerId="ADAL" clId="{CB5015E1-B93D-4B96-A51F-0C67C098C5B3}" dt="2026-02-26T22:02:11.466" v="3" actId="6549"/>
        <pc:sldMkLst>
          <pc:docMk/>
          <pc:sldMk cId="0" sldId="262"/>
        </pc:sldMkLst>
      </pc:sldChg>
      <pc:sldChg chg="modNotesTx">
        <pc:chgData name="GENEVIEVE VILLEMURE-DENIS" userId="0267ba13-bcb6-4136-b719-923b92a1898b" providerId="ADAL" clId="{CB5015E1-B93D-4B96-A51F-0C67C098C5B3}" dt="2026-02-26T22:02:19.015" v="4" actId="6549"/>
        <pc:sldMkLst>
          <pc:docMk/>
          <pc:sldMk cId="0" sldId="263"/>
        </pc:sldMkLst>
      </pc:sldChg>
      <pc:sldChg chg="modNotesTx">
        <pc:chgData name="GENEVIEVE VILLEMURE-DENIS" userId="0267ba13-bcb6-4136-b719-923b92a1898b" providerId="ADAL" clId="{CB5015E1-B93D-4B96-A51F-0C67C098C5B3}" dt="2026-02-26T22:02:33.870" v="6" actId="6549"/>
        <pc:sldMkLst>
          <pc:docMk/>
          <pc:sldMk cId="0" sldId="272"/>
        </pc:sldMkLst>
      </pc:sldChg>
      <pc:sldChg chg="modNotesTx">
        <pc:chgData name="GENEVIEVE VILLEMURE-DENIS" userId="0267ba13-bcb6-4136-b719-923b92a1898b" providerId="ADAL" clId="{CB5015E1-B93D-4B96-A51F-0C67C098C5B3}" dt="2026-02-26T22:02:36.697" v="7" actId="6549"/>
        <pc:sldMkLst>
          <pc:docMk/>
          <pc:sldMk cId="0" sldId="273"/>
        </pc:sldMkLst>
      </pc:sldChg>
      <pc:sldChg chg="modNotesTx">
        <pc:chgData name="GENEVIEVE VILLEMURE-DENIS" userId="0267ba13-bcb6-4136-b719-923b92a1898b" providerId="ADAL" clId="{CB5015E1-B93D-4B96-A51F-0C67C098C5B3}" dt="2026-02-26T22:02:39.357" v="8" actId="6549"/>
        <pc:sldMkLst>
          <pc:docMk/>
          <pc:sldMk cId="0" sldId="274"/>
        </pc:sldMkLst>
      </pc:sldChg>
      <pc:sldChg chg="modNotesTx">
        <pc:chgData name="GENEVIEVE VILLEMURE-DENIS" userId="0267ba13-bcb6-4136-b719-923b92a1898b" providerId="ADAL" clId="{CB5015E1-B93D-4B96-A51F-0C67C098C5B3}" dt="2026-02-26T22:02:42.961" v="9" actId="6549"/>
        <pc:sldMkLst>
          <pc:docMk/>
          <pc:sldMk cId="0" sldId="275"/>
        </pc:sldMkLst>
      </pc:sldChg>
      <pc:sldChg chg="modNotesTx">
        <pc:chgData name="GENEVIEVE VILLEMURE-DENIS" userId="0267ba13-bcb6-4136-b719-923b92a1898b" providerId="ADAL" clId="{CB5015E1-B93D-4B96-A51F-0C67C098C5B3}" dt="2026-02-26T22:02:55.358" v="10" actId="6549"/>
        <pc:sldMkLst>
          <pc:docMk/>
          <pc:sldMk cId="0" sldId="277"/>
        </pc:sldMkLst>
      </pc:sldChg>
      <pc:sldChg chg="modNotesTx">
        <pc:chgData name="GENEVIEVE VILLEMURE-DENIS" userId="0267ba13-bcb6-4136-b719-923b92a1898b" providerId="ADAL" clId="{CB5015E1-B93D-4B96-A51F-0C67C098C5B3}" dt="2026-02-26T22:03:01.555" v="11" actId="6549"/>
        <pc:sldMkLst>
          <pc:docMk/>
          <pc:sldMk cId="0" sldId="278"/>
        </pc:sldMkLst>
      </pc:sldChg>
      <pc:sldChg chg="modNotesTx">
        <pc:chgData name="GENEVIEVE VILLEMURE-DENIS" userId="0267ba13-bcb6-4136-b719-923b92a1898b" providerId="ADAL" clId="{CB5015E1-B93D-4B96-A51F-0C67C098C5B3}" dt="2026-02-26T22:03:09.145" v="12" actId="6549"/>
        <pc:sldMkLst>
          <pc:docMk/>
          <pc:sldMk cId="0" sldId="280"/>
        </pc:sldMkLst>
      </pc:sldChg>
      <pc:sldChg chg="modNotesTx">
        <pc:chgData name="GENEVIEVE VILLEMURE-DENIS" userId="0267ba13-bcb6-4136-b719-923b92a1898b" providerId="ADAL" clId="{CB5015E1-B93D-4B96-A51F-0C67C098C5B3}" dt="2026-02-26T22:03:15.310" v="14" actId="6549"/>
        <pc:sldMkLst>
          <pc:docMk/>
          <pc:sldMk cId="0" sldId="282"/>
        </pc:sldMkLst>
      </pc:sldChg>
      <pc:sldChg chg="modNotesTx">
        <pc:chgData name="GENEVIEVE VILLEMURE-DENIS" userId="0267ba13-bcb6-4136-b719-923b92a1898b" providerId="ADAL" clId="{CB5015E1-B93D-4B96-A51F-0C67C098C5B3}" dt="2026-02-26T22:03:17.909" v="15" actId="6549"/>
        <pc:sldMkLst>
          <pc:docMk/>
          <pc:sldMk cId="0" sldId="283"/>
        </pc:sldMkLst>
      </pc:sldChg>
      <pc:sldChg chg="modNotesTx">
        <pc:chgData name="GENEVIEVE VILLEMURE-DENIS" userId="0267ba13-bcb6-4136-b719-923b92a1898b" providerId="ADAL" clId="{CB5015E1-B93D-4B96-A51F-0C67C098C5B3}" dt="2026-02-26T22:02:24.951" v="5" actId="6549"/>
        <pc:sldMkLst>
          <pc:docMk/>
          <pc:sldMk cId="0" sldId="287"/>
        </pc:sldMkLst>
      </pc:sldChg>
    </pc:docChg>
  </pc:docChgLst>
</pc:chgInfo>
</file>

<file path=ppt/comments/modernComment_10F_0.xml><?xml version="1.0" encoding="utf-8"?>
<p188:cmLst xmlns:a="http://schemas.openxmlformats.org/drawingml/2006/main" xmlns:r="http://schemas.openxmlformats.org/officeDocument/2006/relationships" xmlns:p188="http://schemas.microsoft.com/office/powerpoint/2018/8/main">
  <p188:cm id="{0C1F8529-B379-4043-A8D1-195700F9E506}" authorId="{05876B0F-F6E5-9716-1A20-C0ED08060D34}" created="2026-02-20T13:13:05.434">
    <ac:txMkLst xmlns:ac="http://schemas.microsoft.com/office/drawing/2013/main/command">
      <pc:docMk xmlns:pc="http://schemas.microsoft.com/office/powerpoint/2013/main/command"/>
      <pc:sldMk xmlns:pc="http://schemas.microsoft.com/office/powerpoint/2013/main/command" cId="0" sldId="271"/>
      <ac:spMk id="2" creationId="{00000000-0000-0000-0000-000000000000}"/>
      <ac:txMk cp="6" len="23">
        <ac:context len="30" hash="3154849523"/>
      </ac:txMk>
    </ac:txMkLst>
    <p188:pos x="9120146" y="474407"/>
    <p188:txBody>
      <a:bodyPr/>
      <a:lstStyle/>
      <a:p>
        <a:r>
          <a:rPr lang="en-CA"/>
          <a:t>On pourrait enlever celle-la</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ata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4990A5-9C1A-4C16-AFD7-4B2C0B5A05F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64AB248-5AC4-46D3-A155-527105B88B62}">
      <dgm:prSet/>
      <dgm:spPr/>
      <dgm:t>
        <a:bodyPr/>
        <a:lstStyle/>
        <a:p>
          <a:pPr>
            <a:lnSpc>
              <a:spcPct val="100000"/>
            </a:lnSpc>
          </a:pPr>
          <a:r>
            <a:rPr lang="en-US" b="1" dirty="0"/>
            <a:t>Quelle </a:t>
          </a:r>
          <a:r>
            <a:rPr lang="en-US" b="1" dirty="0" err="1"/>
            <a:t>est</a:t>
          </a:r>
          <a:r>
            <a:rPr lang="en-US" b="1" dirty="0"/>
            <a:t> la place </a:t>
          </a:r>
          <a:r>
            <a:rPr lang="en-US" b="1" dirty="0" err="1"/>
            <a:t>réelle</a:t>
          </a:r>
          <a:r>
            <a:rPr lang="en-US" b="1" dirty="0"/>
            <a:t> de </a:t>
          </a:r>
          <a:r>
            <a:rPr lang="en-US" b="1" dirty="0" err="1"/>
            <a:t>l’empathie</a:t>
          </a:r>
          <a:r>
            <a:rPr lang="en-US" b="1" dirty="0"/>
            <a:t> </a:t>
          </a:r>
          <a:r>
            <a:rPr lang="en-US" b="1" dirty="0" err="1"/>
            <a:t>aujourd’hui</a:t>
          </a:r>
          <a:r>
            <a:rPr lang="en-US" b="1" dirty="0"/>
            <a:t> dans le leadership public ?</a:t>
          </a:r>
        </a:p>
      </dgm:t>
    </dgm:pt>
    <dgm:pt modelId="{32747700-0307-4B2E-B1E3-583896B28A0A}" type="parTrans" cxnId="{8067F606-4BAE-4AF1-8D26-189E8C48721C}">
      <dgm:prSet/>
      <dgm:spPr/>
      <dgm:t>
        <a:bodyPr/>
        <a:lstStyle/>
        <a:p>
          <a:endParaRPr lang="en-US"/>
        </a:p>
      </dgm:t>
    </dgm:pt>
    <dgm:pt modelId="{0978E6B0-13F5-4021-9B8E-1D5F49813C44}" type="sibTrans" cxnId="{8067F606-4BAE-4AF1-8D26-189E8C48721C}">
      <dgm:prSet/>
      <dgm:spPr/>
      <dgm:t>
        <a:bodyPr/>
        <a:lstStyle/>
        <a:p>
          <a:endParaRPr lang="en-US"/>
        </a:p>
      </dgm:t>
    </dgm:pt>
    <dgm:pt modelId="{E661674B-FF08-45F0-8AF8-A072429AAD20}">
      <dgm:prSet/>
      <dgm:spPr/>
      <dgm:t>
        <a:bodyPr/>
        <a:lstStyle/>
        <a:p>
          <a:pPr>
            <a:lnSpc>
              <a:spcPct val="100000"/>
            </a:lnSpc>
          </a:pPr>
          <a:r>
            <a:rPr lang="en-US" b="1"/>
            <a:t>Quelle place peut-elle occuper comme compétence critique pour les leaders du futur ?</a:t>
          </a:r>
        </a:p>
      </dgm:t>
    </dgm:pt>
    <dgm:pt modelId="{001D998E-0B26-4DAF-92B8-22D98B0D6ADE}" type="parTrans" cxnId="{F0C143ED-0C0B-40F7-BC6C-51D91A5C6CFE}">
      <dgm:prSet/>
      <dgm:spPr/>
      <dgm:t>
        <a:bodyPr/>
        <a:lstStyle/>
        <a:p>
          <a:endParaRPr lang="en-US"/>
        </a:p>
      </dgm:t>
    </dgm:pt>
    <dgm:pt modelId="{65A39326-3C62-464F-9903-EFA0D0B8EDEE}" type="sibTrans" cxnId="{F0C143ED-0C0B-40F7-BC6C-51D91A5C6CFE}">
      <dgm:prSet/>
      <dgm:spPr/>
      <dgm:t>
        <a:bodyPr/>
        <a:lstStyle/>
        <a:p>
          <a:endParaRPr lang="en-US"/>
        </a:p>
      </dgm:t>
    </dgm:pt>
    <dgm:pt modelId="{17660FD7-27D8-4BAA-A9E8-18C9A25203DD}" type="pres">
      <dgm:prSet presAssocID="{914990A5-9C1A-4C16-AFD7-4B2C0B5A05F9}" presName="root" presStyleCnt="0">
        <dgm:presLayoutVars>
          <dgm:dir/>
          <dgm:resizeHandles val="exact"/>
        </dgm:presLayoutVars>
      </dgm:prSet>
      <dgm:spPr/>
    </dgm:pt>
    <dgm:pt modelId="{A91EE342-6906-4976-84FD-14BC9DC7B3A6}" type="pres">
      <dgm:prSet presAssocID="{B64AB248-5AC4-46D3-A155-527105B88B62}" presName="compNode" presStyleCnt="0"/>
      <dgm:spPr/>
    </dgm:pt>
    <dgm:pt modelId="{965E7907-BD7A-4D0F-BBF4-14D376AE0D60}" type="pres">
      <dgm:prSet presAssocID="{B64AB248-5AC4-46D3-A155-527105B88B62}" presName="bgRect" presStyleLbl="bgShp" presStyleIdx="0" presStyleCnt="2"/>
      <dgm:spPr/>
    </dgm:pt>
    <dgm:pt modelId="{6851321C-7931-46FC-AB09-478CF8BBC563}" type="pres">
      <dgm:prSet presAssocID="{B64AB248-5AC4-46D3-A155-527105B88B6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père"/>
        </a:ext>
      </dgm:extLst>
    </dgm:pt>
    <dgm:pt modelId="{3EB7AD08-9213-447F-82AC-C24CE4CFD7D5}" type="pres">
      <dgm:prSet presAssocID="{B64AB248-5AC4-46D3-A155-527105B88B62}" presName="spaceRect" presStyleCnt="0"/>
      <dgm:spPr/>
    </dgm:pt>
    <dgm:pt modelId="{A6D09A9F-BCAB-49B5-8446-5EF31E948E44}" type="pres">
      <dgm:prSet presAssocID="{B64AB248-5AC4-46D3-A155-527105B88B62}" presName="parTx" presStyleLbl="revTx" presStyleIdx="0" presStyleCnt="2">
        <dgm:presLayoutVars>
          <dgm:chMax val="0"/>
          <dgm:chPref val="0"/>
        </dgm:presLayoutVars>
      </dgm:prSet>
      <dgm:spPr/>
    </dgm:pt>
    <dgm:pt modelId="{31CD96DF-420A-439A-A745-E33A563E7188}" type="pres">
      <dgm:prSet presAssocID="{0978E6B0-13F5-4021-9B8E-1D5F49813C44}" presName="sibTrans" presStyleCnt="0"/>
      <dgm:spPr/>
    </dgm:pt>
    <dgm:pt modelId="{DA1B54DE-226A-48AA-8C2C-18DC2B087FCD}" type="pres">
      <dgm:prSet presAssocID="{E661674B-FF08-45F0-8AF8-A072429AAD20}" presName="compNode" presStyleCnt="0"/>
      <dgm:spPr/>
    </dgm:pt>
    <dgm:pt modelId="{F7488FE5-E82E-4F95-8A7F-27F6F06559F8}" type="pres">
      <dgm:prSet presAssocID="{E661674B-FF08-45F0-8AF8-A072429AAD20}" presName="bgRect" presStyleLbl="bgShp" presStyleIdx="1" presStyleCnt="2"/>
      <dgm:spPr/>
    </dgm:pt>
    <dgm:pt modelId="{BE2E46AE-AFE9-4041-9479-F381BAADDC42}" type="pres">
      <dgm:prSet presAssocID="{E661674B-FF08-45F0-8AF8-A072429AAD2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ABBE79E4-C508-4395-827E-9B34D5D49E3E}" type="pres">
      <dgm:prSet presAssocID="{E661674B-FF08-45F0-8AF8-A072429AAD20}" presName="spaceRect" presStyleCnt="0"/>
      <dgm:spPr/>
    </dgm:pt>
    <dgm:pt modelId="{0E15D5F7-B2F1-4776-9E1C-D1B057306AF7}" type="pres">
      <dgm:prSet presAssocID="{E661674B-FF08-45F0-8AF8-A072429AAD20}" presName="parTx" presStyleLbl="revTx" presStyleIdx="1" presStyleCnt="2">
        <dgm:presLayoutVars>
          <dgm:chMax val="0"/>
          <dgm:chPref val="0"/>
        </dgm:presLayoutVars>
      </dgm:prSet>
      <dgm:spPr/>
    </dgm:pt>
  </dgm:ptLst>
  <dgm:cxnLst>
    <dgm:cxn modelId="{8067F606-4BAE-4AF1-8D26-189E8C48721C}" srcId="{914990A5-9C1A-4C16-AFD7-4B2C0B5A05F9}" destId="{B64AB248-5AC4-46D3-A155-527105B88B62}" srcOrd="0" destOrd="0" parTransId="{32747700-0307-4B2E-B1E3-583896B28A0A}" sibTransId="{0978E6B0-13F5-4021-9B8E-1D5F49813C44}"/>
    <dgm:cxn modelId="{0F985B21-A88A-404A-9AB6-288F7CCB7DE4}" type="presOf" srcId="{B64AB248-5AC4-46D3-A155-527105B88B62}" destId="{A6D09A9F-BCAB-49B5-8446-5EF31E948E44}" srcOrd="0" destOrd="0" presId="urn:microsoft.com/office/officeart/2018/2/layout/IconVerticalSolidList"/>
    <dgm:cxn modelId="{618A7F29-5D5B-4E17-9BF5-7ED8A48C49A5}" type="presOf" srcId="{E661674B-FF08-45F0-8AF8-A072429AAD20}" destId="{0E15D5F7-B2F1-4776-9E1C-D1B057306AF7}" srcOrd="0" destOrd="0" presId="urn:microsoft.com/office/officeart/2018/2/layout/IconVerticalSolidList"/>
    <dgm:cxn modelId="{E4192C7F-0C4C-4E00-B784-64180786A763}" type="presOf" srcId="{914990A5-9C1A-4C16-AFD7-4B2C0B5A05F9}" destId="{17660FD7-27D8-4BAA-A9E8-18C9A25203DD}" srcOrd="0" destOrd="0" presId="urn:microsoft.com/office/officeart/2018/2/layout/IconVerticalSolidList"/>
    <dgm:cxn modelId="{F0C143ED-0C0B-40F7-BC6C-51D91A5C6CFE}" srcId="{914990A5-9C1A-4C16-AFD7-4B2C0B5A05F9}" destId="{E661674B-FF08-45F0-8AF8-A072429AAD20}" srcOrd="1" destOrd="0" parTransId="{001D998E-0B26-4DAF-92B8-22D98B0D6ADE}" sibTransId="{65A39326-3C62-464F-9903-EFA0D0B8EDEE}"/>
    <dgm:cxn modelId="{F97DF27D-84E7-45A9-995A-3CA80D9C682F}" type="presParOf" srcId="{17660FD7-27D8-4BAA-A9E8-18C9A25203DD}" destId="{A91EE342-6906-4976-84FD-14BC9DC7B3A6}" srcOrd="0" destOrd="0" presId="urn:microsoft.com/office/officeart/2018/2/layout/IconVerticalSolidList"/>
    <dgm:cxn modelId="{D6B5436E-5147-4448-A3A5-09E5C1C7E80A}" type="presParOf" srcId="{A91EE342-6906-4976-84FD-14BC9DC7B3A6}" destId="{965E7907-BD7A-4D0F-BBF4-14D376AE0D60}" srcOrd="0" destOrd="0" presId="urn:microsoft.com/office/officeart/2018/2/layout/IconVerticalSolidList"/>
    <dgm:cxn modelId="{4333C0F1-495C-4E76-9020-27981AC229A3}" type="presParOf" srcId="{A91EE342-6906-4976-84FD-14BC9DC7B3A6}" destId="{6851321C-7931-46FC-AB09-478CF8BBC563}" srcOrd="1" destOrd="0" presId="urn:microsoft.com/office/officeart/2018/2/layout/IconVerticalSolidList"/>
    <dgm:cxn modelId="{1D74C650-210B-4196-B3B7-62F3D4925198}" type="presParOf" srcId="{A91EE342-6906-4976-84FD-14BC9DC7B3A6}" destId="{3EB7AD08-9213-447F-82AC-C24CE4CFD7D5}" srcOrd="2" destOrd="0" presId="urn:microsoft.com/office/officeart/2018/2/layout/IconVerticalSolidList"/>
    <dgm:cxn modelId="{48675D25-D7CF-4701-8FA5-E1F0CB4487FE}" type="presParOf" srcId="{A91EE342-6906-4976-84FD-14BC9DC7B3A6}" destId="{A6D09A9F-BCAB-49B5-8446-5EF31E948E44}" srcOrd="3" destOrd="0" presId="urn:microsoft.com/office/officeart/2018/2/layout/IconVerticalSolidList"/>
    <dgm:cxn modelId="{E9E082D3-ED01-46E6-86B0-67E8D53E98B9}" type="presParOf" srcId="{17660FD7-27D8-4BAA-A9E8-18C9A25203DD}" destId="{31CD96DF-420A-439A-A745-E33A563E7188}" srcOrd="1" destOrd="0" presId="urn:microsoft.com/office/officeart/2018/2/layout/IconVerticalSolidList"/>
    <dgm:cxn modelId="{2F687624-A95F-4D7E-B985-AAB949198106}" type="presParOf" srcId="{17660FD7-27D8-4BAA-A9E8-18C9A25203DD}" destId="{DA1B54DE-226A-48AA-8C2C-18DC2B087FCD}" srcOrd="2" destOrd="0" presId="urn:microsoft.com/office/officeart/2018/2/layout/IconVerticalSolidList"/>
    <dgm:cxn modelId="{14204203-C423-4C6C-9010-09B11DBDDEC1}" type="presParOf" srcId="{DA1B54DE-226A-48AA-8C2C-18DC2B087FCD}" destId="{F7488FE5-E82E-4F95-8A7F-27F6F06559F8}" srcOrd="0" destOrd="0" presId="urn:microsoft.com/office/officeart/2018/2/layout/IconVerticalSolidList"/>
    <dgm:cxn modelId="{FD06C707-56AB-4D01-B516-D9E00B037BE4}" type="presParOf" srcId="{DA1B54DE-226A-48AA-8C2C-18DC2B087FCD}" destId="{BE2E46AE-AFE9-4041-9479-F381BAADDC42}" srcOrd="1" destOrd="0" presId="urn:microsoft.com/office/officeart/2018/2/layout/IconVerticalSolidList"/>
    <dgm:cxn modelId="{4F9F4D6B-DC6C-4622-A108-A441141BB534}" type="presParOf" srcId="{DA1B54DE-226A-48AA-8C2C-18DC2B087FCD}" destId="{ABBE79E4-C508-4395-827E-9B34D5D49E3E}" srcOrd="2" destOrd="0" presId="urn:microsoft.com/office/officeart/2018/2/layout/IconVerticalSolidList"/>
    <dgm:cxn modelId="{041B864E-6DE9-46E4-BBFE-F12FCEA1C730}" type="presParOf" srcId="{DA1B54DE-226A-48AA-8C2C-18DC2B087FCD}" destId="{0E15D5F7-B2F1-4776-9E1C-D1B057306AF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858B7B-380E-4A07-91C8-3AEF3469C042}" type="doc">
      <dgm:prSet loTypeId="urn:microsoft.com/office/officeart/2018/5/layout/CenteredIconLabelDescriptionList" loCatId="icon" qsTypeId="urn:microsoft.com/office/officeart/2005/8/quickstyle/simple1" qsCatId="simple" csTypeId="urn:microsoft.com/office/officeart/2005/8/colors/colorful2" csCatId="colorful" phldr="1"/>
      <dgm:spPr/>
      <dgm:t>
        <a:bodyPr/>
        <a:lstStyle/>
        <a:p>
          <a:endParaRPr lang="en-US"/>
        </a:p>
      </dgm:t>
    </dgm:pt>
    <dgm:pt modelId="{17F668BC-969F-4B62-8CC6-E1DB26EC00FA}">
      <dgm:prSet/>
      <dgm:spPr/>
      <dgm:t>
        <a:bodyPr/>
        <a:lstStyle/>
        <a:p>
          <a:pPr>
            <a:lnSpc>
              <a:spcPct val="100000"/>
            </a:lnSpc>
            <a:defRPr b="1"/>
          </a:pPr>
          <a:r>
            <a:rPr lang="fr-CA" b="1" dirty="0"/>
            <a:t>OBJECTIFS</a:t>
          </a:r>
          <a:endParaRPr lang="en-US" dirty="0"/>
        </a:p>
      </dgm:t>
    </dgm:pt>
    <dgm:pt modelId="{4B709F33-C016-4D21-B689-6A9CA3F4415E}" type="parTrans" cxnId="{846C9B37-61AE-404E-9DC8-D9F094695D69}">
      <dgm:prSet/>
      <dgm:spPr/>
      <dgm:t>
        <a:bodyPr/>
        <a:lstStyle/>
        <a:p>
          <a:endParaRPr lang="en-US"/>
        </a:p>
      </dgm:t>
    </dgm:pt>
    <dgm:pt modelId="{F397C509-1A50-4D03-ACFB-34DDA7652738}" type="sibTrans" cxnId="{846C9B37-61AE-404E-9DC8-D9F094695D69}">
      <dgm:prSet/>
      <dgm:spPr/>
      <dgm:t>
        <a:bodyPr/>
        <a:lstStyle/>
        <a:p>
          <a:endParaRPr lang="en-US"/>
        </a:p>
      </dgm:t>
    </dgm:pt>
    <dgm:pt modelId="{E2CEFEFC-1D86-474D-BAA2-2A058BB66FFA}">
      <dgm:prSet/>
      <dgm:spPr/>
      <dgm:t>
        <a:bodyPr/>
        <a:lstStyle/>
        <a:p>
          <a:pPr algn="l">
            <a:lnSpc>
              <a:spcPct val="100000"/>
            </a:lnSpc>
          </a:pPr>
          <a:r>
            <a:rPr lang="fr-CA" dirty="0"/>
            <a:t>Explorer la place de l’empathie dans les pratiques de leadership dans le secteur public.</a:t>
          </a:r>
          <a:endParaRPr lang="en-US" dirty="0"/>
        </a:p>
      </dgm:t>
    </dgm:pt>
    <dgm:pt modelId="{3ED08B50-EDDA-4FB3-98D4-9001EE39ABEB}" type="parTrans" cxnId="{5ECFAD62-B2AC-4E3A-B091-EA17CE47BC90}">
      <dgm:prSet/>
      <dgm:spPr/>
      <dgm:t>
        <a:bodyPr/>
        <a:lstStyle/>
        <a:p>
          <a:endParaRPr lang="en-US"/>
        </a:p>
      </dgm:t>
    </dgm:pt>
    <dgm:pt modelId="{F83A6A8A-DED7-4523-96B1-F3D62EA2AE7E}" type="sibTrans" cxnId="{5ECFAD62-B2AC-4E3A-B091-EA17CE47BC90}">
      <dgm:prSet/>
      <dgm:spPr/>
      <dgm:t>
        <a:bodyPr/>
        <a:lstStyle/>
        <a:p>
          <a:endParaRPr lang="en-US"/>
        </a:p>
      </dgm:t>
    </dgm:pt>
    <dgm:pt modelId="{B25A9A74-A73B-4068-A21D-F80F253CD120}">
      <dgm:prSet/>
      <dgm:spPr/>
      <dgm:t>
        <a:bodyPr/>
        <a:lstStyle/>
        <a:p>
          <a:pPr algn="l">
            <a:lnSpc>
              <a:spcPct val="100000"/>
            </a:lnSpc>
          </a:pPr>
          <a:r>
            <a:rPr lang="fr-FR" dirty="0"/>
            <a:t>Examiner dans quelle mesure les contraintes organisationnelles, y compris les pressions budgétaires et les exigences de performance, limitent l’exercice de l’empathie.</a:t>
          </a:r>
          <a:endParaRPr lang="en-US" dirty="0"/>
        </a:p>
      </dgm:t>
    </dgm:pt>
    <dgm:pt modelId="{01F7C330-99FF-4F6C-9FB4-1177ABCE5427}" type="parTrans" cxnId="{CCE312EE-3E5A-4AE1-A4B3-E58E3CF8EAE5}">
      <dgm:prSet/>
      <dgm:spPr/>
      <dgm:t>
        <a:bodyPr/>
        <a:lstStyle/>
        <a:p>
          <a:endParaRPr lang="en-US"/>
        </a:p>
      </dgm:t>
    </dgm:pt>
    <dgm:pt modelId="{0F564CB9-4C7A-428F-A6FC-DA4936DF2D6E}" type="sibTrans" cxnId="{CCE312EE-3E5A-4AE1-A4B3-E58E3CF8EAE5}">
      <dgm:prSet/>
      <dgm:spPr/>
      <dgm:t>
        <a:bodyPr/>
        <a:lstStyle/>
        <a:p>
          <a:endParaRPr lang="en-US"/>
        </a:p>
      </dgm:t>
    </dgm:pt>
    <dgm:pt modelId="{244B92D8-A4E8-4A7D-9EAB-17CCEF11788F}">
      <dgm:prSet/>
      <dgm:spPr/>
      <dgm:t>
        <a:bodyPr/>
        <a:lstStyle/>
        <a:p>
          <a:pPr>
            <a:lnSpc>
              <a:spcPct val="100000"/>
            </a:lnSpc>
            <a:defRPr b="1"/>
          </a:pPr>
          <a:r>
            <a:rPr lang="fr-CA" b="1" dirty="0"/>
            <a:t>MÉTHODOLOGIE</a:t>
          </a:r>
          <a:endParaRPr lang="en-US" dirty="0"/>
        </a:p>
      </dgm:t>
    </dgm:pt>
    <dgm:pt modelId="{1CECE50F-E7F9-484A-BE5C-9319E8BA811E}" type="parTrans" cxnId="{FC6C1BD2-F548-474A-BBDE-E6C8B81D0CBF}">
      <dgm:prSet/>
      <dgm:spPr/>
      <dgm:t>
        <a:bodyPr/>
        <a:lstStyle/>
        <a:p>
          <a:endParaRPr lang="en-US"/>
        </a:p>
      </dgm:t>
    </dgm:pt>
    <dgm:pt modelId="{6D51ADBD-6BD1-490D-BF2F-7D7C35E3D8C7}" type="sibTrans" cxnId="{FC6C1BD2-F548-474A-BBDE-E6C8B81D0CBF}">
      <dgm:prSet/>
      <dgm:spPr/>
      <dgm:t>
        <a:bodyPr/>
        <a:lstStyle/>
        <a:p>
          <a:endParaRPr lang="en-US"/>
        </a:p>
      </dgm:t>
    </dgm:pt>
    <dgm:pt modelId="{CCB5ED95-0BF1-47C7-97BE-479318ECC81E}">
      <dgm:prSet/>
      <dgm:spPr/>
      <dgm:t>
        <a:bodyPr/>
        <a:lstStyle/>
        <a:p>
          <a:pPr>
            <a:lnSpc>
              <a:spcPct val="100000"/>
            </a:lnSpc>
          </a:pPr>
          <a:r>
            <a:rPr lang="fr-FR" dirty="0"/>
            <a:t>Sondage auprès des cadres d’organisations fédérales et provinciales</a:t>
          </a:r>
          <a:endParaRPr lang="en-US" dirty="0"/>
        </a:p>
      </dgm:t>
    </dgm:pt>
    <dgm:pt modelId="{6DCDB4C3-0DF4-4011-AE6F-E18041EDE2D1}" type="parTrans" cxnId="{5DC42313-DD33-4D2D-962A-4C421A642E4A}">
      <dgm:prSet/>
      <dgm:spPr/>
      <dgm:t>
        <a:bodyPr/>
        <a:lstStyle/>
        <a:p>
          <a:endParaRPr lang="en-US"/>
        </a:p>
      </dgm:t>
    </dgm:pt>
    <dgm:pt modelId="{FD164801-BA5E-46D6-9218-501C48840812}" type="sibTrans" cxnId="{5DC42313-DD33-4D2D-962A-4C421A642E4A}">
      <dgm:prSet/>
      <dgm:spPr/>
      <dgm:t>
        <a:bodyPr/>
        <a:lstStyle/>
        <a:p>
          <a:endParaRPr lang="en-US"/>
        </a:p>
      </dgm:t>
    </dgm:pt>
    <dgm:pt modelId="{4112BCFD-C5EA-4B6C-ACF4-B63592A236F2}">
      <dgm:prSet/>
      <dgm:spPr/>
      <dgm:t>
        <a:bodyPr/>
        <a:lstStyle/>
        <a:p>
          <a:pPr>
            <a:lnSpc>
              <a:spcPct val="100000"/>
            </a:lnSpc>
          </a:pPr>
          <a:r>
            <a:rPr lang="fr-FR" dirty="0"/>
            <a:t>Diffusion : Octobre-Novembre 2025</a:t>
          </a:r>
          <a:endParaRPr lang="en-US" dirty="0"/>
        </a:p>
      </dgm:t>
    </dgm:pt>
    <dgm:pt modelId="{02BB36F3-5480-40D1-82E6-7B9BC116D81B}" type="parTrans" cxnId="{B91B30C9-2420-4441-9C06-E0A72FE67DA7}">
      <dgm:prSet/>
      <dgm:spPr/>
      <dgm:t>
        <a:bodyPr/>
        <a:lstStyle/>
        <a:p>
          <a:endParaRPr lang="en-US"/>
        </a:p>
      </dgm:t>
    </dgm:pt>
    <dgm:pt modelId="{41702AEE-25BF-48EA-914D-1D60A86618BC}" type="sibTrans" cxnId="{B91B30C9-2420-4441-9C06-E0A72FE67DA7}">
      <dgm:prSet/>
      <dgm:spPr/>
      <dgm:t>
        <a:bodyPr/>
        <a:lstStyle/>
        <a:p>
          <a:endParaRPr lang="en-US"/>
        </a:p>
      </dgm:t>
    </dgm:pt>
    <dgm:pt modelId="{AEFB75D5-198A-449B-B570-90A49DE15FD5}">
      <dgm:prSet/>
      <dgm:spPr/>
      <dgm:t>
        <a:bodyPr/>
        <a:lstStyle/>
        <a:p>
          <a:pPr>
            <a:lnSpc>
              <a:spcPct val="100000"/>
            </a:lnSpc>
          </a:pPr>
          <a:r>
            <a:rPr lang="fr-FR"/>
            <a:t>Répondants: 198 </a:t>
          </a:r>
          <a:endParaRPr lang="en-US"/>
        </a:p>
      </dgm:t>
    </dgm:pt>
    <dgm:pt modelId="{FFC23F8B-3706-4E32-98C6-D48D4D1C621C}" type="parTrans" cxnId="{5E46E73E-D0BC-48B3-9A4F-98251A051514}">
      <dgm:prSet/>
      <dgm:spPr/>
      <dgm:t>
        <a:bodyPr/>
        <a:lstStyle/>
        <a:p>
          <a:endParaRPr lang="en-US"/>
        </a:p>
      </dgm:t>
    </dgm:pt>
    <dgm:pt modelId="{B5C39D91-EC97-46E0-8B31-EABDF4A10647}" type="sibTrans" cxnId="{5E46E73E-D0BC-48B3-9A4F-98251A051514}">
      <dgm:prSet/>
      <dgm:spPr/>
      <dgm:t>
        <a:bodyPr/>
        <a:lstStyle/>
        <a:p>
          <a:endParaRPr lang="en-US"/>
        </a:p>
      </dgm:t>
    </dgm:pt>
    <dgm:pt modelId="{5DF866E6-9DE7-427D-B304-BA54518D870B}">
      <dgm:prSet/>
      <dgm:spPr/>
      <dgm:t>
        <a:bodyPr/>
        <a:lstStyle/>
        <a:p>
          <a:r>
            <a:rPr lang="fr-FR"/>
            <a:t>43% fédéral, 57% provincial</a:t>
          </a:r>
          <a:endParaRPr lang="en-US"/>
        </a:p>
      </dgm:t>
    </dgm:pt>
    <dgm:pt modelId="{2D2208B9-9AE5-40A7-BDED-B14645B7B51F}" type="parTrans" cxnId="{8CA87253-3304-43E1-831C-ED56416FA941}">
      <dgm:prSet/>
      <dgm:spPr/>
      <dgm:t>
        <a:bodyPr/>
        <a:lstStyle/>
        <a:p>
          <a:endParaRPr lang="en-US"/>
        </a:p>
      </dgm:t>
    </dgm:pt>
    <dgm:pt modelId="{10183B7B-8014-4324-A2C2-273F465D5713}" type="sibTrans" cxnId="{8CA87253-3304-43E1-831C-ED56416FA941}">
      <dgm:prSet/>
      <dgm:spPr/>
      <dgm:t>
        <a:bodyPr/>
        <a:lstStyle/>
        <a:p>
          <a:endParaRPr lang="en-US"/>
        </a:p>
      </dgm:t>
    </dgm:pt>
    <dgm:pt modelId="{EAC61EAD-38FB-4147-8783-2B899664CE05}">
      <dgm:prSet/>
      <dgm:spPr/>
      <dgm:t>
        <a:bodyPr/>
        <a:lstStyle/>
        <a:p>
          <a:r>
            <a:rPr lang="fr-FR"/>
            <a:t>58% s’identifiant comme femme et 38% comme homme</a:t>
          </a:r>
          <a:endParaRPr lang="en-US"/>
        </a:p>
      </dgm:t>
    </dgm:pt>
    <dgm:pt modelId="{9A49F914-7052-4C25-BD8A-C4DEC121A531}" type="parTrans" cxnId="{04EE0D06-5CE5-4749-9E1A-B068D10D900F}">
      <dgm:prSet/>
      <dgm:spPr/>
      <dgm:t>
        <a:bodyPr/>
        <a:lstStyle/>
        <a:p>
          <a:endParaRPr lang="en-US"/>
        </a:p>
      </dgm:t>
    </dgm:pt>
    <dgm:pt modelId="{FD6B55C2-5FDE-4189-8974-3045CF9D7338}" type="sibTrans" cxnId="{04EE0D06-5CE5-4749-9E1A-B068D10D900F}">
      <dgm:prSet/>
      <dgm:spPr/>
      <dgm:t>
        <a:bodyPr/>
        <a:lstStyle/>
        <a:p>
          <a:endParaRPr lang="en-US"/>
        </a:p>
      </dgm:t>
    </dgm:pt>
    <dgm:pt modelId="{B0D07F74-38B1-4131-8211-335BB5A892AB}">
      <dgm:prSet/>
      <dgm:spPr/>
      <dgm:t>
        <a:bodyPr/>
        <a:lstStyle/>
        <a:p>
          <a:r>
            <a:rPr lang="fr-FR"/>
            <a:t>25% avec moins de 5 ans d’expérience comme cadre</a:t>
          </a:r>
          <a:endParaRPr lang="en-US"/>
        </a:p>
      </dgm:t>
    </dgm:pt>
    <dgm:pt modelId="{BCCF27DA-4D20-4169-B6C6-3541FB00CCEF}" type="parTrans" cxnId="{2DA1B880-DC05-4CDA-9C08-4FF56721A8B4}">
      <dgm:prSet/>
      <dgm:spPr/>
      <dgm:t>
        <a:bodyPr/>
        <a:lstStyle/>
        <a:p>
          <a:endParaRPr lang="en-US"/>
        </a:p>
      </dgm:t>
    </dgm:pt>
    <dgm:pt modelId="{3F818653-6488-4523-9639-FE76BE23E461}" type="sibTrans" cxnId="{2DA1B880-DC05-4CDA-9C08-4FF56721A8B4}">
      <dgm:prSet/>
      <dgm:spPr/>
      <dgm:t>
        <a:bodyPr/>
        <a:lstStyle/>
        <a:p>
          <a:endParaRPr lang="en-US"/>
        </a:p>
      </dgm:t>
    </dgm:pt>
    <dgm:pt modelId="{97A7A177-AF7B-4A47-B5B6-DBC45353CF25}">
      <dgm:prSet/>
      <dgm:spPr/>
      <dgm:t>
        <a:bodyPr/>
        <a:lstStyle/>
        <a:p>
          <a:pPr>
            <a:lnSpc>
              <a:spcPct val="100000"/>
            </a:lnSpc>
          </a:pPr>
          <a:r>
            <a:rPr lang="fr-FR" dirty="0"/>
            <a:t>Définition de l’empathie formulée comme étant la considération du bien-être et des réalités vécues des personnes, soit de l’impact humain des décisions</a:t>
          </a:r>
          <a:endParaRPr lang="en-US" dirty="0"/>
        </a:p>
      </dgm:t>
    </dgm:pt>
    <dgm:pt modelId="{DA11653E-D0BC-4ADF-86A2-1002D1CA8298}" type="parTrans" cxnId="{E80DEBE2-589E-4343-9165-7C48650ED5B7}">
      <dgm:prSet/>
      <dgm:spPr/>
      <dgm:t>
        <a:bodyPr/>
        <a:lstStyle/>
        <a:p>
          <a:endParaRPr lang="en-US"/>
        </a:p>
      </dgm:t>
    </dgm:pt>
    <dgm:pt modelId="{B040D764-2016-4A79-A33C-ED15F36DCE51}" type="sibTrans" cxnId="{E80DEBE2-589E-4343-9165-7C48650ED5B7}">
      <dgm:prSet/>
      <dgm:spPr/>
      <dgm:t>
        <a:bodyPr/>
        <a:lstStyle/>
        <a:p>
          <a:endParaRPr lang="en-US"/>
        </a:p>
      </dgm:t>
    </dgm:pt>
    <dgm:pt modelId="{2CCBBEF6-11BC-4221-8F20-750B7EEB775C}">
      <dgm:prSet/>
      <dgm:spPr/>
      <dgm:t>
        <a:bodyPr/>
        <a:lstStyle/>
        <a:p>
          <a:pPr>
            <a:lnSpc>
              <a:spcPct val="100000"/>
            </a:lnSpc>
          </a:pPr>
          <a:r>
            <a:rPr lang="fr-FR"/>
            <a:t>Analyses descriptives et comparatives des réponses, et croisements exploratoires entre variables</a:t>
          </a:r>
          <a:endParaRPr lang="en-US"/>
        </a:p>
      </dgm:t>
    </dgm:pt>
    <dgm:pt modelId="{77E277D1-9419-4574-9173-B4B594281C82}" type="parTrans" cxnId="{75C482AF-7093-4424-87D0-54BDD30B048E}">
      <dgm:prSet/>
      <dgm:spPr/>
      <dgm:t>
        <a:bodyPr/>
        <a:lstStyle/>
        <a:p>
          <a:endParaRPr lang="en-US"/>
        </a:p>
      </dgm:t>
    </dgm:pt>
    <dgm:pt modelId="{734DBD41-45B9-410A-BA23-73606B2F301B}" type="sibTrans" cxnId="{75C482AF-7093-4424-87D0-54BDD30B048E}">
      <dgm:prSet/>
      <dgm:spPr/>
      <dgm:t>
        <a:bodyPr/>
        <a:lstStyle/>
        <a:p>
          <a:endParaRPr lang="en-US"/>
        </a:p>
      </dgm:t>
    </dgm:pt>
    <dgm:pt modelId="{76177683-9D66-490B-BE55-D2D02678D5AE}">
      <dgm:prSet/>
      <dgm:spPr/>
      <dgm:t>
        <a:bodyPr/>
        <a:lstStyle/>
        <a:p>
          <a:pPr>
            <a:lnSpc>
              <a:spcPct val="100000"/>
            </a:lnSpc>
          </a:pPr>
          <a:r>
            <a:rPr lang="fr-FR" dirty="0"/>
            <a:t>Appui d’outils d’analyse assistée (</a:t>
          </a:r>
          <a:r>
            <a:rPr lang="fr-FR" dirty="0" err="1"/>
            <a:t>Copilot</a:t>
          </a:r>
          <a:r>
            <a:rPr lang="fr-FR" dirty="0"/>
            <a:t> et </a:t>
          </a:r>
          <a:r>
            <a:rPr lang="fr-FR" dirty="0" err="1"/>
            <a:t>ChatGPT</a:t>
          </a:r>
          <a:r>
            <a:rPr lang="fr-FR" dirty="0"/>
            <a:t>)</a:t>
          </a:r>
          <a:endParaRPr lang="en-US" dirty="0"/>
        </a:p>
      </dgm:t>
    </dgm:pt>
    <dgm:pt modelId="{C210281E-1B17-4524-A69A-9836232763EF}" type="parTrans" cxnId="{5F2DD6CC-681B-45B3-BC0D-A713BF43501E}">
      <dgm:prSet/>
      <dgm:spPr/>
      <dgm:t>
        <a:bodyPr/>
        <a:lstStyle/>
        <a:p>
          <a:endParaRPr lang="en-US"/>
        </a:p>
      </dgm:t>
    </dgm:pt>
    <dgm:pt modelId="{02C815C6-0F8B-4D8F-B49A-136F415A2FA4}" type="sibTrans" cxnId="{5F2DD6CC-681B-45B3-BC0D-A713BF43501E}">
      <dgm:prSet/>
      <dgm:spPr/>
      <dgm:t>
        <a:bodyPr/>
        <a:lstStyle/>
        <a:p>
          <a:endParaRPr lang="en-US"/>
        </a:p>
      </dgm:t>
    </dgm:pt>
    <dgm:pt modelId="{46EA1050-F6B3-499B-9858-D80A94CD6A81}" type="pres">
      <dgm:prSet presAssocID="{54858B7B-380E-4A07-91C8-3AEF3469C042}" presName="root" presStyleCnt="0">
        <dgm:presLayoutVars>
          <dgm:dir/>
          <dgm:resizeHandles val="exact"/>
        </dgm:presLayoutVars>
      </dgm:prSet>
      <dgm:spPr/>
    </dgm:pt>
    <dgm:pt modelId="{C7389018-3B2F-4865-8228-F3A2C2C8D8F8}" type="pres">
      <dgm:prSet presAssocID="{17F668BC-969F-4B62-8CC6-E1DB26EC00FA}" presName="compNode" presStyleCnt="0"/>
      <dgm:spPr/>
    </dgm:pt>
    <dgm:pt modelId="{A7BBEDEC-B2EE-42AC-9E24-D8E70D90E784}" type="pres">
      <dgm:prSet presAssocID="{17F668BC-969F-4B62-8CC6-E1DB26EC00FA}" presName="iconRect" presStyleLbl="node1" presStyleIdx="0" presStyleCnt="2" custLinFactNeighborX="-5319" custLinFactNeighborY="-8509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ille"/>
        </a:ext>
      </dgm:extLst>
    </dgm:pt>
    <dgm:pt modelId="{23D0396C-6FED-4B17-BA5A-F7DA0654CFA5}" type="pres">
      <dgm:prSet presAssocID="{17F668BC-969F-4B62-8CC6-E1DB26EC00FA}" presName="iconSpace" presStyleCnt="0"/>
      <dgm:spPr/>
    </dgm:pt>
    <dgm:pt modelId="{DD33579F-3F8D-41D3-9A97-9E81776D56B5}" type="pres">
      <dgm:prSet presAssocID="{17F668BC-969F-4B62-8CC6-E1DB26EC00FA}" presName="parTx" presStyleLbl="revTx" presStyleIdx="0" presStyleCnt="4" custLinFactY="-100000" custLinFactNeighborY="-148181">
        <dgm:presLayoutVars>
          <dgm:chMax val="0"/>
          <dgm:chPref val="0"/>
        </dgm:presLayoutVars>
      </dgm:prSet>
      <dgm:spPr/>
    </dgm:pt>
    <dgm:pt modelId="{683E6A9D-708C-4672-B7FD-221198079763}" type="pres">
      <dgm:prSet presAssocID="{17F668BC-969F-4B62-8CC6-E1DB26EC00FA}" presName="txSpace" presStyleCnt="0"/>
      <dgm:spPr/>
    </dgm:pt>
    <dgm:pt modelId="{C3D28E20-060C-40D3-AD27-BFA634C5422F}" type="pres">
      <dgm:prSet presAssocID="{17F668BC-969F-4B62-8CC6-E1DB26EC00FA}" presName="desTx" presStyleLbl="revTx" presStyleIdx="1" presStyleCnt="4" custLinFactNeighborX="-1396" custLinFactNeighborY="-28037">
        <dgm:presLayoutVars/>
      </dgm:prSet>
      <dgm:spPr/>
    </dgm:pt>
    <dgm:pt modelId="{7BE07CAD-145A-4A2B-8C08-B9074160BF65}" type="pres">
      <dgm:prSet presAssocID="{F397C509-1A50-4D03-ACFB-34DDA7652738}" presName="sibTrans" presStyleCnt="0"/>
      <dgm:spPr/>
    </dgm:pt>
    <dgm:pt modelId="{9CBB33BC-490C-462E-B0A6-38B50EA4419E}" type="pres">
      <dgm:prSet presAssocID="{244B92D8-A4E8-4A7D-9EAB-17CCEF11788F}" presName="compNode" presStyleCnt="0"/>
      <dgm:spPr/>
    </dgm:pt>
    <dgm:pt modelId="{6DBEAA09-E23B-462C-B4BB-F497DCE2BEAA}" type="pres">
      <dgm:prSet presAssocID="{244B92D8-A4E8-4A7D-9EAB-17CCEF11788F}" presName="iconRect" presStyleLbl="node1" presStyleIdx="1" presStyleCnt="2" custLinFactNeighborX="-7978" custLinFactNeighborY="-9862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Journal"/>
        </a:ext>
      </dgm:extLst>
    </dgm:pt>
    <dgm:pt modelId="{87A201D2-73A6-4F6E-910D-868608D68E25}" type="pres">
      <dgm:prSet presAssocID="{244B92D8-A4E8-4A7D-9EAB-17CCEF11788F}" presName="iconSpace" presStyleCnt="0"/>
      <dgm:spPr/>
    </dgm:pt>
    <dgm:pt modelId="{72CFA6B3-3B7B-4887-BE0E-6D5821808F20}" type="pres">
      <dgm:prSet presAssocID="{244B92D8-A4E8-4A7D-9EAB-17CCEF11788F}" presName="parTx" presStyleLbl="revTx" presStyleIdx="2" presStyleCnt="4" custLinFactY="-100000" custLinFactNeighborX="465" custLinFactNeighborY="-148182">
        <dgm:presLayoutVars>
          <dgm:chMax val="0"/>
          <dgm:chPref val="0"/>
        </dgm:presLayoutVars>
      </dgm:prSet>
      <dgm:spPr/>
    </dgm:pt>
    <dgm:pt modelId="{F796D3F5-2DE8-449B-97D5-366830F03DC8}" type="pres">
      <dgm:prSet presAssocID="{244B92D8-A4E8-4A7D-9EAB-17CCEF11788F}" presName="txSpace" presStyleCnt="0"/>
      <dgm:spPr/>
    </dgm:pt>
    <dgm:pt modelId="{1C98ECD1-302D-447D-AB87-CAA5E4A95A14}" type="pres">
      <dgm:prSet presAssocID="{244B92D8-A4E8-4A7D-9EAB-17CCEF11788F}" presName="desTx" presStyleLbl="revTx" presStyleIdx="3" presStyleCnt="4" custLinFactNeighborX="465" custLinFactNeighborY="-32220">
        <dgm:presLayoutVars/>
      </dgm:prSet>
      <dgm:spPr/>
    </dgm:pt>
  </dgm:ptLst>
  <dgm:cxnLst>
    <dgm:cxn modelId="{04EE0D06-5CE5-4749-9E1A-B068D10D900F}" srcId="{AEFB75D5-198A-449B-B570-90A49DE15FD5}" destId="{EAC61EAD-38FB-4147-8783-2B899664CE05}" srcOrd="1" destOrd="0" parTransId="{9A49F914-7052-4C25-BD8A-C4DEC121A531}" sibTransId="{FD6B55C2-5FDE-4189-8974-3045CF9D7338}"/>
    <dgm:cxn modelId="{5DC42313-DD33-4D2D-962A-4C421A642E4A}" srcId="{244B92D8-A4E8-4A7D-9EAB-17CCEF11788F}" destId="{CCB5ED95-0BF1-47C7-97BE-479318ECC81E}" srcOrd="0" destOrd="0" parTransId="{6DCDB4C3-0DF4-4011-AE6F-E18041EDE2D1}" sibTransId="{FD164801-BA5E-46D6-9218-501C48840812}"/>
    <dgm:cxn modelId="{BCE93D17-1953-487A-876B-D3ECEE72738B}" type="presOf" srcId="{E2CEFEFC-1D86-474D-BAA2-2A058BB66FFA}" destId="{C3D28E20-060C-40D3-AD27-BFA634C5422F}" srcOrd="0" destOrd="0" presId="urn:microsoft.com/office/officeart/2018/5/layout/CenteredIconLabelDescriptionList"/>
    <dgm:cxn modelId="{846C9B37-61AE-404E-9DC8-D9F094695D69}" srcId="{54858B7B-380E-4A07-91C8-3AEF3469C042}" destId="{17F668BC-969F-4B62-8CC6-E1DB26EC00FA}" srcOrd="0" destOrd="0" parTransId="{4B709F33-C016-4D21-B689-6A9CA3F4415E}" sibTransId="{F397C509-1A50-4D03-ACFB-34DDA7652738}"/>
    <dgm:cxn modelId="{5E46E73E-D0BC-48B3-9A4F-98251A051514}" srcId="{244B92D8-A4E8-4A7D-9EAB-17CCEF11788F}" destId="{AEFB75D5-198A-449B-B570-90A49DE15FD5}" srcOrd="2" destOrd="0" parTransId="{FFC23F8B-3706-4E32-98C6-D48D4D1C621C}" sibTransId="{B5C39D91-EC97-46E0-8B31-EABDF4A10647}"/>
    <dgm:cxn modelId="{5ECFAD62-B2AC-4E3A-B091-EA17CE47BC90}" srcId="{17F668BC-969F-4B62-8CC6-E1DB26EC00FA}" destId="{E2CEFEFC-1D86-474D-BAA2-2A058BB66FFA}" srcOrd="0" destOrd="0" parTransId="{3ED08B50-EDDA-4FB3-98D4-9001EE39ABEB}" sibTransId="{F83A6A8A-DED7-4523-96B1-F3D62EA2AE7E}"/>
    <dgm:cxn modelId="{33EDEF63-C06E-4FF2-B20C-CC97029CAC17}" type="presOf" srcId="{EAC61EAD-38FB-4147-8783-2B899664CE05}" destId="{1C98ECD1-302D-447D-AB87-CAA5E4A95A14}" srcOrd="0" destOrd="4" presId="urn:microsoft.com/office/officeart/2018/5/layout/CenteredIconLabelDescriptionList"/>
    <dgm:cxn modelId="{437E3673-1058-4903-BB50-8542F39FE035}" type="presOf" srcId="{B25A9A74-A73B-4068-A21D-F80F253CD120}" destId="{C3D28E20-060C-40D3-AD27-BFA634C5422F}" srcOrd="0" destOrd="1" presId="urn:microsoft.com/office/officeart/2018/5/layout/CenteredIconLabelDescriptionList"/>
    <dgm:cxn modelId="{8CA87253-3304-43E1-831C-ED56416FA941}" srcId="{AEFB75D5-198A-449B-B570-90A49DE15FD5}" destId="{5DF866E6-9DE7-427D-B304-BA54518D870B}" srcOrd="0" destOrd="0" parTransId="{2D2208B9-9AE5-40A7-BDED-B14645B7B51F}" sibTransId="{10183B7B-8014-4324-A2C2-273F465D5713}"/>
    <dgm:cxn modelId="{40ABEF79-03BB-43DE-9861-088C40A75F81}" type="presOf" srcId="{5DF866E6-9DE7-427D-B304-BA54518D870B}" destId="{1C98ECD1-302D-447D-AB87-CAA5E4A95A14}" srcOrd="0" destOrd="3" presId="urn:microsoft.com/office/officeart/2018/5/layout/CenteredIconLabelDescriptionList"/>
    <dgm:cxn modelId="{2DA1B880-DC05-4CDA-9C08-4FF56721A8B4}" srcId="{AEFB75D5-198A-449B-B570-90A49DE15FD5}" destId="{B0D07F74-38B1-4131-8211-335BB5A892AB}" srcOrd="2" destOrd="0" parTransId="{BCCF27DA-4D20-4169-B6C6-3541FB00CCEF}" sibTransId="{3F818653-6488-4523-9639-FE76BE23E461}"/>
    <dgm:cxn modelId="{40870C8B-B9B1-4B8A-A370-93E9C9511026}" type="presOf" srcId="{2CCBBEF6-11BC-4221-8F20-750B7EEB775C}" destId="{1C98ECD1-302D-447D-AB87-CAA5E4A95A14}" srcOrd="0" destOrd="7" presId="urn:microsoft.com/office/officeart/2018/5/layout/CenteredIconLabelDescriptionList"/>
    <dgm:cxn modelId="{4269469A-5BDC-470F-A380-A29818BDEC87}" type="presOf" srcId="{CCB5ED95-0BF1-47C7-97BE-479318ECC81E}" destId="{1C98ECD1-302D-447D-AB87-CAA5E4A95A14}" srcOrd="0" destOrd="0" presId="urn:microsoft.com/office/officeart/2018/5/layout/CenteredIconLabelDescriptionList"/>
    <dgm:cxn modelId="{E2BDEAAD-C248-49AD-98C7-0F0EB4808AA6}" type="presOf" srcId="{B0D07F74-38B1-4131-8211-335BB5A892AB}" destId="{1C98ECD1-302D-447D-AB87-CAA5E4A95A14}" srcOrd="0" destOrd="5" presId="urn:microsoft.com/office/officeart/2018/5/layout/CenteredIconLabelDescriptionList"/>
    <dgm:cxn modelId="{75C482AF-7093-4424-87D0-54BDD30B048E}" srcId="{244B92D8-A4E8-4A7D-9EAB-17CCEF11788F}" destId="{2CCBBEF6-11BC-4221-8F20-750B7EEB775C}" srcOrd="4" destOrd="0" parTransId="{77E277D1-9419-4574-9173-B4B594281C82}" sibTransId="{734DBD41-45B9-410A-BA23-73606B2F301B}"/>
    <dgm:cxn modelId="{BA1919B0-5034-4194-BFCB-4A71F44FD502}" type="presOf" srcId="{4112BCFD-C5EA-4B6C-ACF4-B63592A236F2}" destId="{1C98ECD1-302D-447D-AB87-CAA5E4A95A14}" srcOrd="0" destOrd="1" presId="urn:microsoft.com/office/officeart/2018/5/layout/CenteredIconLabelDescriptionList"/>
    <dgm:cxn modelId="{107000B2-8235-478A-8EFF-4AD4A71000E3}" type="presOf" srcId="{244B92D8-A4E8-4A7D-9EAB-17CCEF11788F}" destId="{72CFA6B3-3B7B-4887-BE0E-6D5821808F20}" srcOrd="0" destOrd="0" presId="urn:microsoft.com/office/officeart/2018/5/layout/CenteredIconLabelDescriptionList"/>
    <dgm:cxn modelId="{509163B4-0009-4EB0-A02B-B7D031CDB97B}" type="presOf" srcId="{76177683-9D66-490B-BE55-D2D02678D5AE}" destId="{1C98ECD1-302D-447D-AB87-CAA5E4A95A14}" srcOrd="0" destOrd="8" presId="urn:microsoft.com/office/officeart/2018/5/layout/CenteredIconLabelDescriptionList"/>
    <dgm:cxn modelId="{E677EEC5-1F18-4516-A6CA-E3161188D32C}" type="presOf" srcId="{AEFB75D5-198A-449B-B570-90A49DE15FD5}" destId="{1C98ECD1-302D-447D-AB87-CAA5E4A95A14}" srcOrd="0" destOrd="2" presId="urn:microsoft.com/office/officeart/2018/5/layout/CenteredIconLabelDescriptionList"/>
    <dgm:cxn modelId="{B91B30C9-2420-4441-9C06-E0A72FE67DA7}" srcId="{244B92D8-A4E8-4A7D-9EAB-17CCEF11788F}" destId="{4112BCFD-C5EA-4B6C-ACF4-B63592A236F2}" srcOrd="1" destOrd="0" parTransId="{02BB36F3-5480-40D1-82E6-7B9BC116D81B}" sibTransId="{41702AEE-25BF-48EA-914D-1D60A86618BC}"/>
    <dgm:cxn modelId="{93B8BAC9-20EA-4FFC-BD20-A273E79879F5}" type="presOf" srcId="{54858B7B-380E-4A07-91C8-3AEF3469C042}" destId="{46EA1050-F6B3-499B-9858-D80A94CD6A81}" srcOrd="0" destOrd="0" presId="urn:microsoft.com/office/officeart/2018/5/layout/CenteredIconLabelDescriptionList"/>
    <dgm:cxn modelId="{5F2DD6CC-681B-45B3-BC0D-A713BF43501E}" srcId="{244B92D8-A4E8-4A7D-9EAB-17CCEF11788F}" destId="{76177683-9D66-490B-BE55-D2D02678D5AE}" srcOrd="5" destOrd="0" parTransId="{C210281E-1B17-4524-A69A-9836232763EF}" sibTransId="{02C815C6-0F8B-4D8F-B49A-136F415A2FA4}"/>
    <dgm:cxn modelId="{FC6C1BD2-F548-474A-BBDE-E6C8B81D0CBF}" srcId="{54858B7B-380E-4A07-91C8-3AEF3469C042}" destId="{244B92D8-A4E8-4A7D-9EAB-17CCEF11788F}" srcOrd="1" destOrd="0" parTransId="{1CECE50F-E7F9-484A-BE5C-9319E8BA811E}" sibTransId="{6D51ADBD-6BD1-490D-BF2F-7D7C35E3D8C7}"/>
    <dgm:cxn modelId="{48E2ADDE-0944-4A1C-A506-5161A3E62514}" type="presOf" srcId="{97A7A177-AF7B-4A47-B5B6-DBC45353CF25}" destId="{1C98ECD1-302D-447D-AB87-CAA5E4A95A14}" srcOrd="0" destOrd="6" presId="urn:microsoft.com/office/officeart/2018/5/layout/CenteredIconLabelDescriptionList"/>
    <dgm:cxn modelId="{E80DEBE2-589E-4343-9165-7C48650ED5B7}" srcId="{244B92D8-A4E8-4A7D-9EAB-17CCEF11788F}" destId="{97A7A177-AF7B-4A47-B5B6-DBC45353CF25}" srcOrd="3" destOrd="0" parTransId="{DA11653E-D0BC-4ADF-86A2-1002D1CA8298}" sibTransId="{B040D764-2016-4A79-A33C-ED15F36DCE51}"/>
    <dgm:cxn modelId="{0B8C1FE5-7C4C-4373-ADD7-503AC0A107F7}" type="presOf" srcId="{17F668BC-969F-4B62-8CC6-E1DB26EC00FA}" destId="{DD33579F-3F8D-41D3-9A97-9E81776D56B5}" srcOrd="0" destOrd="0" presId="urn:microsoft.com/office/officeart/2018/5/layout/CenteredIconLabelDescriptionList"/>
    <dgm:cxn modelId="{CCE312EE-3E5A-4AE1-A4B3-E58E3CF8EAE5}" srcId="{17F668BC-969F-4B62-8CC6-E1DB26EC00FA}" destId="{B25A9A74-A73B-4068-A21D-F80F253CD120}" srcOrd="1" destOrd="0" parTransId="{01F7C330-99FF-4F6C-9FB4-1177ABCE5427}" sibTransId="{0F564CB9-4C7A-428F-A6FC-DA4936DF2D6E}"/>
    <dgm:cxn modelId="{6433E268-ED56-4758-A782-707139E92A59}" type="presParOf" srcId="{46EA1050-F6B3-499B-9858-D80A94CD6A81}" destId="{C7389018-3B2F-4865-8228-F3A2C2C8D8F8}" srcOrd="0" destOrd="0" presId="urn:microsoft.com/office/officeart/2018/5/layout/CenteredIconLabelDescriptionList"/>
    <dgm:cxn modelId="{0366A2C2-AF7E-4986-AD26-23A0601341DC}" type="presParOf" srcId="{C7389018-3B2F-4865-8228-F3A2C2C8D8F8}" destId="{A7BBEDEC-B2EE-42AC-9E24-D8E70D90E784}" srcOrd="0" destOrd="0" presId="urn:microsoft.com/office/officeart/2018/5/layout/CenteredIconLabelDescriptionList"/>
    <dgm:cxn modelId="{31B561A1-B5FB-4FB5-B818-ADA303D28238}" type="presParOf" srcId="{C7389018-3B2F-4865-8228-F3A2C2C8D8F8}" destId="{23D0396C-6FED-4B17-BA5A-F7DA0654CFA5}" srcOrd="1" destOrd="0" presId="urn:microsoft.com/office/officeart/2018/5/layout/CenteredIconLabelDescriptionList"/>
    <dgm:cxn modelId="{20A092EB-81F0-452B-99E0-3C3954A326D5}" type="presParOf" srcId="{C7389018-3B2F-4865-8228-F3A2C2C8D8F8}" destId="{DD33579F-3F8D-41D3-9A97-9E81776D56B5}" srcOrd="2" destOrd="0" presId="urn:microsoft.com/office/officeart/2018/5/layout/CenteredIconLabelDescriptionList"/>
    <dgm:cxn modelId="{4F146E91-B3BF-44F7-AD35-E805BBAEB991}" type="presParOf" srcId="{C7389018-3B2F-4865-8228-F3A2C2C8D8F8}" destId="{683E6A9D-708C-4672-B7FD-221198079763}" srcOrd="3" destOrd="0" presId="urn:microsoft.com/office/officeart/2018/5/layout/CenteredIconLabelDescriptionList"/>
    <dgm:cxn modelId="{E0E86A04-37F0-41AB-AF56-A748F0DD8DC1}" type="presParOf" srcId="{C7389018-3B2F-4865-8228-F3A2C2C8D8F8}" destId="{C3D28E20-060C-40D3-AD27-BFA634C5422F}" srcOrd="4" destOrd="0" presId="urn:microsoft.com/office/officeart/2018/5/layout/CenteredIconLabelDescriptionList"/>
    <dgm:cxn modelId="{4A220588-E6B4-40C0-AF59-B55D633C376E}" type="presParOf" srcId="{46EA1050-F6B3-499B-9858-D80A94CD6A81}" destId="{7BE07CAD-145A-4A2B-8C08-B9074160BF65}" srcOrd="1" destOrd="0" presId="urn:microsoft.com/office/officeart/2018/5/layout/CenteredIconLabelDescriptionList"/>
    <dgm:cxn modelId="{14359F1D-BEB9-4A66-B92F-576257C5308E}" type="presParOf" srcId="{46EA1050-F6B3-499B-9858-D80A94CD6A81}" destId="{9CBB33BC-490C-462E-B0A6-38B50EA4419E}" srcOrd="2" destOrd="0" presId="urn:microsoft.com/office/officeart/2018/5/layout/CenteredIconLabelDescriptionList"/>
    <dgm:cxn modelId="{340EBA66-BDD1-4C85-BE63-8E74FF454687}" type="presParOf" srcId="{9CBB33BC-490C-462E-B0A6-38B50EA4419E}" destId="{6DBEAA09-E23B-462C-B4BB-F497DCE2BEAA}" srcOrd="0" destOrd="0" presId="urn:microsoft.com/office/officeart/2018/5/layout/CenteredIconLabelDescriptionList"/>
    <dgm:cxn modelId="{E30C51D1-02AE-49E1-9481-F2C43C1DC238}" type="presParOf" srcId="{9CBB33BC-490C-462E-B0A6-38B50EA4419E}" destId="{87A201D2-73A6-4F6E-910D-868608D68E25}" srcOrd="1" destOrd="0" presId="urn:microsoft.com/office/officeart/2018/5/layout/CenteredIconLabelDescriptionList"/>
    <dgm:cxn modelId="{DC99F849-46CF-4517-A03F-E9DBD0F817E2}" type="presParOf" srcId="{9CBB33BC-490C-462E-B0A6-38B50EA4419E}" destId="{72CFA6B3-3B7B-4887-BE0E-6D5821808F20}" srcOrd="2" destOrd="0" presId="urn:microsoft.com/office/officeart/2018/5/layout/CenteredIconLabelDescriptionList"/>
    <dgm:cxn modelId="{80B35354-F4A4-435F-B058-DE41F9632D25}" type="presParOf" srcId="{9CBB33BC-490C-462E-B0A6-38B50EA4419E}" destId="{F796D3F5-2DE8-449B-97D5-366830F03DC8}" srcOrd="3" destOrd="0" presId="urn:microsoft.com/office/officeart/2018/5/layout/CenteredIconLabelDescriptionList"/>
    <dgm:cxn modelId="{1410DEBD-E1E1-4956-886B-D703A07CF9BA}" type="presParOf" srcId="{9CBB33BC-490C-462E-B0A6-38B50EA4419E}" destId="{1C98ECD1-302D-447D-AB87-CAA5E4A95A14}"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AE7233-B787-4D5D-82C1-EAE4F563267D}"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fr-CA"/>
        </a:p>
      </dgm:t>
    </dgm:pt>
    <dgm:pt modelId="{556617D6-7DFE-4FFF-B199-2166B835DF8C}">
      <dgm:prSet phldrT="[Texte]" phldr="0" custT="1"/>
      <dgm:spPr/>
      <dgm:t>
        <a:bodyPr/>
        <a:lstStyle/>
        <a:p>
          <a:pPr>
            <a:lnSpc>
              <a:spcPct val="100000"/>
            </a:lnSpc>
            <a:defRPr b="1"/>
          </a:pPr>
          <a:r>
            <a:rPr lang="fr-CA" sz="2000"/>
            <a:t>L’empathie: une fonction exigeante</a:t>
          </a:r>
        </a:p>
      </dgm:t>
    </dgm:pt>
    <dgm:pt modelId="{2C2FAE16-7E01-4110-92A6-30DE66570996}" type="parTrans" cxnId="{EB25BA4A-81B0-4E01-A424-71B325A514AD}">
      <dgm:prSet/>
      <dgm:spPr/>
      <dgm:t>
        <a:bodyPr/>
        <a:lstStyle/>
        <a:p>
          <a:endParaRPr lang="fr-CA"/>
        </a:p>
      </dgm:t>
    </dgm:pt>
    <dgm:pt modelId="{5322613E-8F25-4C0D-9CC8-CFE5ADF21E67}" type="sibTrans" cxnId="{EB25BA4A-81B0-4E01-A424-71B325A514AD}">
      <dgm:prSet/>
      <dgm:spPr/>
      <dgm:t>
        <a:bodyPr/>
        <a:lstStyle/>
        <a:p>
          <a:endParaRPr lang="fr-CA"/>
        </a:p>
      </dgm:t>
    </dgm:pt>
    <dgm:pt modelId="{AF9D9DBE-9F79-41A6-AAD3-20CBE1D104A5}">
      <dgm:prSet phldrT="[Texte]" phldr="0" custT="1"/>
      <dgm:spPr/>
      <dgm:t>
        <a:bodyPr/>
        <a:lstStyle/>
        <a:p>
          <a:pPr>
            <a:lnSpc>
              <a:spcPct val="100000"/>
            </a:lnSpc>
          </a:pPr>
          <a:r>
            <a:rPr lang="fr-CA" sz="2000"/>
            <a:t>L’écoute, la compréhension et la régulation des émotions d’autrui sollicite l’énergie</a:t>
          </a:r>
        </a:p>
      </dgm:t>
    </dgm:pt>
    <dgm:pt modelId="{10A65AD8-B335-4EE7-8385-E20784ED7A8E}" type="parTrans" cxnId="{34C7114C-C08B-4BFD-AD39-5D1BD9877189}">
      <dgm:prSet/>
      <dgm:spPr/>
      <dgm:t>
        <a:bodyPr/>
        <a:lstStyle/>
        <a:p>
          <a:endParaRPr lang="fr-CA"/>
        </a:p>
      </dgm:t>
    </dgm:pt>
    <dgm:pt modelId="{7EF9B868-812A-42A7-BB59-5BCE46F02A57}" type="sibTrans" cxnId="{34C7114C-C08B-4BFD-AD39-5D1BD9877189}">
      <dgm:prSet/>
      <dgm:spPr/>
      <dgm:t>
        <a:bodyPr/>
        <a:lstStyle/>
        <a:p>
          <a:endParaRPr lang="fr-CA"/>
        </a:p>
      </dgm:t>
    </dgm:pt>
    <dgm:pt modelId="{81F5C0E7-B22B-448C-9FD3-F53C425D682B}">
      <dgm:prSet phldrT="[Texte]" phldr="0" custT="1"/>
      <dgm:spPr/>
      <dgm:t>
        <a:bodyPr/>
        <a:lstStyle/>
        <a:p>
          <a:pPr>
            <a:lnSpc>
              <a:spcPct val="100000"/>
            </a:lnSpc>
            <a:defRPr b="1"/>
          </a:pPr>
          <a:r>
            <a:rPr lang="fr-CA" sz="2000"/>
            <a:t>L’empathie: une ressource structurelle</a:t>
          </a:r>
        </a:p>
      </dgm:t>
    </dgm:pt>
    <dgm:pt modelId="{3BCE94F3-AB58-4D3E-B927-9F5888B759C2}" type="parTrans" cxnId="{99E50343-E4DE-4121-B4BB-0979BFE96221}">
      <dgm:prSet/>
      <dgm:spPr/>
      <dgm:t>
        <a:bodyPr/>
        <a:lstStyle/>
        <a:p>
          <a:endParaRPr lang="fr-CA"/>
        </a:p>
      </dgm:t>
    </dgm:pt>
    <dgm:pt modelId="{5D8E6868-DB1D-4EAC-B813-E25C8730ACEF}" type="sibTrans" cxnId="{99E50343-E4DE-4121-B4BB-0979BFE96221}">
      <dgm:prSet/>
      <dgm:spPr/>
      <dgm:t>
        <a:bodyPr/>
        <a:lstStyle/>
        <a:p>
          <a:endParaRPr lang="fr-CA"/>
        </a:p>
      </dgm:t>
    </dgm:pt>
    <dgm:pt modelId="{05D271B4-9F2F-4DBF-8AB9-FA8B4CDC0093}">
      <dgm:prSet phldrT="[Texte]" phldr="0" custT="1"/>
      <dgm:spPr/>
      <dgm:t>
        <a:bodyPr/>
        <a:lstStyle/>
        <a:p>
          <a:pPr>
            <a:lnSpc>
              <a:spcPct val="100000"/>
            </a:lnSpc>
          </a:pPr>
          <a:r>
            <a:rPr lang="fr-CA" sz="2000" dirty="0"/>
            <a:t>Permet l’instauration d’un climat de confiance, une culture organisationnelle soutenante et permet de créer du sens dans l’action gouvernementale</a:t>
          </a:r>
        </a:p>
      </dgm:t>
    </dgm:pt>
    <dgm:pt modelId="{0A09A8D1-3A00-4614-B007-777037725577}" type="parTrans" cxnId="{135361DB-3DCD-4612-AC62-46A1E93A25B2}">
      <dgm:prSet/>
      <dgm:spPr/>
      <dgm:t>
        <a:bodyPr/>
        <a:lstStyle/>
        <a:p>
          <a:endParaRPr lang="fr-CA"/>
        </a:p>
      </dgm:t>
    </dgm:pt>
    <dgm:pt modelId="{67626F9F-88AD-47F2-BE00-53512D86C567}" type="sibTrans" cxnId="{135361DB-3DCD-4612-AC62-46A1E93A25B2}">
      <dgm:prSet/>
      <dgm:spPr/>
      <dgm:t>
        <a:bodyPr/>
        <a:lstStyle/>
        <a:p>
          <a:endParaRPr lang="fr-CA"/>
        </a:p>
      </dgm:t>
    </dgm:pt>
    <dgm:pt modelId="{28CA3521-C83C-485E-BD74-C5A5C452D7BC}" type="pres">
      <dgm:prSet presAssocID="{63AE7233-B787-4D5D-82C1-EAE4F563267D}" presName="root" presStyleCnt="0">
        <dgm:presLayoutVars>
          <dgm:dir/>
          <dgm:resizeHandles val="exact"/>
        </dgm:presLayoutVars>
      </dgm:prSet>
      <dgm:spPr/>
    </dgm:pt>
    <dgm:pt modelId="{C542C60D-B193-48E2-A6C1-B3360FDB2A63}" type="pres">
      <dgm:prSet presAssocID="{556617D6-7DFE-4FFF-B199-2166B835DF8C}" presName="compNode" presStyleCnt="0"/>
      <dgm:spPr/>
    </dgm:pt>
    <dgm:pt modelId="{2D200637-1C56-4846-A02D-318D7D0A1C46}" type="pres">
      <dgm:prSet presAssocID="{556617D6-7DFE-4FFF-B199-2166B835DF8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ngry Face with No Fill"/>
        </a:ext>
      </dgm:extLst>
    </dgm:pt>
    <dgm:pt modelId="{DBC0DFC4-F1AA-4EAB-81E8-5B592C8C9FC6}" type="pres">
      <dgm:prSet presAssocID="{556617D6-7DFE-4FFF-B199-2166B835DF8C}" presName="iconSpace" presStyleCnt="0"/>
      <dgm:spPr/>
    </dgm:pt>
    <dgm:pt modelId="{AD994139-845C-4C3C-B03E-3A1E57ACC3DE}" type="pres">
      <dgm:prSet presAssocID="{556617D6-7DFE-4FFF-B199-2166B835DF8C}" presName="parTx" presStyleLbl="revTx" presStyleIdx="0" presStyleCnt="4">
        <dgm:presLayoutVars>
          <dgm:chMax val="0"/>
          <dgm:chPref val="0"/>
        </dgm:presLayoutVars>
      </dgm:prSet>
      <dgm:spPr/>
    </dgm:pt>
    <dgm:pt modelId="{FFC8FF73-1C34-496F-BEFA-3EE91F33B784}" type="pres">
      <dgm:prSet presAssocID="{556617D6-7DFE-4FFF-B199-2166B835DF8C}" presName="txSpace" presStyleCnt="0"/>
      <dgm:spPr/>
    </dgm:pt>
    <dgm:pt modelId="{B51D1C18-329D-4189-88B3-6361EA567545}" type="pres">
      <dgm:prSet presAssocID="{556617D6-7DFE-4FFF-B199-2166B835DF8C}" presName="desTx" presStyleLbl="revTx" presStyleIdx="1" presStyleCnt="4">
        <dgm:presLayoutVars/>
      </dgm:prSet>
      <dgm:spPr/>
    </dgm:pt>
    <dgm:pt modelId="{4E8D584D-87AB-4A24-8B2D-5433F82E6E01}" type="pres">
      <dgm:prSet presAssocID="{5322613E-8F25-4C0D-9CC8-CFE5ADF21E67}" presName="sibTrans" presStyleCnt="0"/>
      <dgm:spPr/>
    </dgm:pt>
    <dgm:pt modelId="{EFF88D3B-2195-43FE-88B0-F15D44729F1F}" type="pres">
      <dgm:prSet presAssocID="{81F5C0E7-B22B-448C-9FD3-F53C425D682B}" presName="compNode" presStyleCnt="0"/>
      <dgm:spPr/>
    </dgm:pt>
    <dgm:pt modelId="{F9F0B033-D01F-4D51-955A-A47AC2248887}" type="pres">
      <dgm:prSet presAssocID="{81F5C0E7-B22B-448C-9FD3-F53C425D682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érarchie"/>
        </a:ext>
      </dgm:extLst>
    </dgm:pt>
    <dgm:pt modelId="{2F125C5F-AC72-4388-ACE7-38AE64E02255}" type="pres">
      <dgm:prSet presAssocID="{81F5C0E7-B22B-448C-9FD3-F53C425D682B}" presName="iconSpace" presStyleCnt="0"/>
      <dgm:spPr/>
    </dgm:pt>
    <dgm:pt modelId="{0E4C59CA-47F3-4117-A203-E9C0B9D1E1F7}" type="pres">
      <dgm:prSet presAssocID="{81F5C0E7-B22B-448C-9FD3-F53C425D682B}" presName="parTx" presStyleLbl="revTx" presStyleIdx="2" presStyleCnt="4">
        <dgm:presLayoutVars>
          <dgm:chMax val="0"/>
          <dgm:chPref val="0"/>
        </dgm:presLayoutVars>
      </dgm:prSet>
      <dgm:spPr/>
    </dgm:pt>
    <dgm:pt modelId="{9CB118BA-1D97-49E3-882A-C256B1715139}" type="pres">
      <dgm:prSet presAssocID="{81F5C0E7-B22B-448C-9FD3-F53C425D682B}" presName="txSpace" presStyleCnt="0"/>
      <dgm:spPr/>
    </dgm:pt>
    <dgm:pt modelId="{5BFC048E-0566-4DB1-AAF8-1904078E0221}" type="pres">
      <dgm:prSet presAssocID="{81F5C0E7-B22B-448C-9FD3-F53C425D682B}" presName="desTx" presStyleLbl="revTx" presStyleIdx="3" presStyleCnt="4">
        <dgm:presLayoutVars/>
      </dgm:prSet>
      <dgm:spPr/>
    </dgm:pt>
  </dgm:ptLst>
  <dgm:cxnLst>
    <dgm:cxn modelId="{99E50343-E4DE-4121-B4BB-0979BFE96221}" srcId="{63AE7233-B787-4D5D-82C1-EAE4F563267D}" destId="{81F5C0E7-B22B-448C-9FD3-F53C425D682B}" srcOrd="1" destOrd="0" parTransId="{3BCE94F3-AB58-4D3E-B927-9F5888B759C2}" sibTransId="{5D8E6868-DB1D-4EAC-B813-E25C8730ACEF}"/>
    <dgm:cxn modelId="{9ACB3E49-2DDE-41EB-965E-30CF9A50C790}" type="presOf" srcId="{63AE7233-B787-4D5D-82C1-EAE4F563267D}" destId="{28CA3521-C83C-485E-BD74-C5A5C452D7BC}" srcOrd="0" destOrd="0" presId="urn:microsoft.com/office/officeart/2018/5/layout/CenteredIconLabelDescriptionList"/>
    <dgm:cxn modelId="{EB25BA4A-81B0-4E01-A424-71B325A514AD}" srcId="{63AE7233-B787-4D5D-82C1-EAE4F563267D}" destId="{556617D6-7DFE-4FFF-B199-2166B835DF8C}" srcOrd="0" destOrd="0" parTransId="{2C2FAE16-7E01-4110-92A6-30DE66570996}" sibTransId="{5322613E-8F25-4C0D-9CC8-CFE5ADF21E67}"/>
    <dgm:cxn modelId="{34C7114C-C08B-4BFD-AD39-5D1BD9877189}" srcId="{556617D6-7DFE-4FFF-B199-2166B835DF8C}" destId="{AF9D9DBE-9F79-41A6-AAD3-20CBE1D104A5}" srcOrd="0" destOrd="0" parTransId="{10A65AD8-B335-4EE7-8385-E20784ED7A8E}" sibTransId="{7EF9B868-812A-42A7-BB59-5BCE46F02A57}"/>
    <dgm:cxn modelId="{039EEA6D-9ACB-40A4-8A43-F6366AA87FDD}" type="presOf" srcId="{81F5C0E7-B22B-448C-9FD3-F53C425D682B}" destId="{0E4C59CA-47F3-4117-A203-E9C0B9D1E1F7}" srcOrd="0" destOrd="0" presId="urn:microsoft.com/office/officeart/2018/5/layout/CenteredIconLabelDescriptionList"/>
    <dgm:cxn modelId="{4F3CDD8D-935F-4ABC-AA80-F2398C7A5822}" type="presOf" srcId="{AF9D9DBE-9F79-41A6-AAD3-20CBE1D104A5}" destId="{B51D1C18-329D-4189-88B3-6361EA567545}" srcOrd="0" destOrd="0" presId="urn:microsoft.com/office/officeart/2018/5/layout/CenteredIconLabelDescriptionList"/>
    <dgm:cxn modelId="{B55DCAA1-3A1B-4E65-82E6-1EF2A0EEC2F3}" type="presOf" srcId="{556617D6-7DFE-4FFF-B199-2166B835DF8C}" destId="{AD994139-845C-4C3C-B03E-3A1E57ACC3DE}" srcOrd="0" destOrd="0" presId="urn:microsoft.com/office/officeart/2018/5/layout/CenteredIconLabelDescriptionList"/>
    <dgm:cxn modelId="{135361DB-3DCD-4612-AC62-46A1E93A25B2}" srcId="{81F5C0E7-B22B-448C-9FD3-F53C425D682B}" destId="{05D271B4-9F2F-4DBF-8AB9-FA8B4CDC0093}" srcOrd="0" destOrd="0" parTransId="{0A09A8D1-3A00-4614-B007-777037725577}" sibTransId="{67626F9F-88AD-47F2-BE00-53512D86C567}"/>
    <dgm:cxn modelId="{18C954EA-715C-4094-8661-C138D571185F}" type="presOf" srcId="{05D271B4-9F2F-4DBF-8AB9-FA8B4CDC0093}" destId="{5BFC048E-0566-4DB1-AAF8-1904078E0221}" srcOrd="0" destOrd="0" presId="urn:microsoft.com/office/officeart/2018/5/layout/CenteredIconLabelDescriptionList"/>
    <dgm:cxn modelId="{A1FED1CF-E8B4-473B-9E84-BB62915F8ADE}" type="presParOf" srcId="{28CA3521-C83C-485E-BD74-C5A5C452D7BC}" destId="{C542C60D-B193-48E2-A6C1-B3360FDB2A63}" srcOrd="0" destOrd="0" presId="urn:microsoft.com/office/officeart/2018/5/layout/CenteredIconLabelDescriptionList"/>
    <dgm:cxn modelId="{FCFB65B5-D6B9-468B-9E8A-D9A7FA1A50B1}" type="presParOf" srcId="{C542C60D-B193-48E2-A6C1-B3360FDB2A63}" destId="{2D200637-1C56-4846-A02D-318D7D0A1C46}" srcOrd="0" destOrd="0" presId="urn:microsoft.com/office/officeart/2018/5/layout/CenteredIconLabelDescriptionList"/>
    <dgm:cxn modelId="{806563D1-9AD9-4604-A677-FA46423DB8C9}" type="presParOf" srcId="{C542C60D-B193-48E2-A6C1-B3360FDB2A63}" destId="{DBC0DFC4-F1AA-4EAB-81E8-5B592C8C9FC6}" srcOrd="1" destOrd="0" presId="urn:microsoft.com/office/officeart/2018/5/layout/CenteredIconLabelDescriptionList"/>
    <dgm:cxn modelId="{C8EF0763-1794-4D5B-8A80-ECF0D012D65A}" type="presParOf" srcId="{C542C60D-B193-48E2-A6C1-B3360FDB2A63}" destId="{AD994139-845C-4C3C-B03E-3A1E57ACC3DE}" srcOrd="2" destOrd="0" presId="urn:microsoft.com/office/officeart/2018/5/layout/CenteredIconLabelDescriptionList"/>
    <dgm:cxn modelId="{02A0AE47-DED0-4EE0-8C11-50E3F711615F}" type="presParOf" srcId="{C542C60D-B193-48E2-A6C1-B3360FDB2A63}" destId="{FFC8FF73-1C34-496F-BEFA-3EE91F33B784}" srcOrd="3" destOrd="0" presId="urn:microsoft.com/office/officeart/2018/5/layout/CenteredIconLabelDescriptionList"/>
    <dgm:cxn modelId="{76339C95-2468-4D47-9D3E-9D2C4FC6D815}" type="presParOf" srcId="{C542C60D-B193-48E2-A6C1-B3360FDB2A63}" destId="{B51D1C18-329D-4189-88B3-6361EA567545}" srcOrd="4" destOrd="0" presId="urn:microsoft.com/office/officeart/2018/5/layout/CenteredIconLabelDescriptionList"/>
    <dgm:cxn modelId="{EF0D3BCA-F2DC-4277-961D-9E819C9BE092}" type="presParOf" srcId="{28CA3521-C83C-485E-BD74-C5A5C452D7BC}" destId="{4E8D584D-87AB-4A24-8B2D-5433F82E6E01}" srcOrd="1" destOrd="0" presId="urn:microsoft.com/office/officeart/2018/5/layout/CenteredIconLabelDescriptionList"/>
    <dgm:cxn modelId="{8158BC8F-1846-4233-A700-8279A3A7CAD8}" type="presParOf" srcId="{28CA3521-C83C-485E-BD74-C5A5C452D7BC}" destId="{EFF88D3B-2195-43FE-88B0-F15D44729F1F}" srcOrd="2" destOrd="0" presId="urn:microsoft.com/office/officeart/2018/5/layout/CenteredIconLabelDescriptionList"/>
    <dgm:cxn modelId="{40255B4F-9B71-4BFF-BD0B-364573608404}" type="presParOf" srcId="{EFF88D3B-2195-43FE-88B0-F15D44729F1F}" destId="{F9F0B033-D01F-4D51-955A-A47AC2248887}" srcOrd="0" destOrd="0" presId="urn:microsoft.com/office/officeart/2018/5/layout/CenteredIconLabelDescriptionList"/>
    <dgm:cxn modelId="{F010CDF6-F523-426F-99BF-9C37A1A1CC6B}" type="presParOf" srcId="{EFF88D3B-2195-43FE-88B0-F15D44729F1F}" destId="{2F125C5F-AC72-4388-ACE7-38AE64E02255}" srcOrd="1" destOrd="0" presId="urn:microsoft.com/office/officeart/2018/5/layout/CenteredIconLabelDescriptionList"/>
    <dgm:cxn modelId="{2A18C4F0-BF66-4E41-84F2-48317F4F93E6}" type="presParOf" srcId="{EFF88D3B-2195-43FE-88B0-F15D44729F1F}" destId="{0E4C59CA-47F3-4117-A203-E9C0B9D1E1F7}" srcOrd="2" destOrd="0" presId="urn:microsoft.com/office/officeart/2018/5/layout/CenteredIconLabelDescriptionList"/>
    <dgm:cxn modelId="{D0141185-F200-45F4-8BAF-D06D49019AE0}" type="presParOf" srcId="{EFF88D3B-2195-43FE-88B0-F15D44729F1F}" destId="{9CB118BA-1D97-49E3-882A-C256B1715139}" srcOrd="3" destOrd="0" presId="urn:microsoft.com/office/officeart/2018/5/layout/CenteredIconLabelDescriptionList"/>
    <dgm:cxn modelId="{D3D08DD5-0565-4E0C-97B5-76301431B5D2}" type="presParOf" srcId="{EFF88D3B-2195-43FE-88B0-F15D44729F1F}" destId="{5BFC048E-0566-4DB1-AAF8-1904078E0221}"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9F3485-5DB5-49D4-A071-B9DF8A87CB0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fr-CA"/>
        </a:p>
      </dgm:t>
    </dgm:pt>
    <dgm:pt modelId="{85A4EC88-EAAF-44EF-9900-4B27CD8DFD0D}">
      <dgm:prSet phldrT="[Texte]" phldr="0"/>
      <dgm:spPr/>
      <dgm:t>
        <a:bodyPr/>
        <a:lstStyle/>
        <a:p>
          <a:pPr>
            <a:lnSpc>
              <a:spcPct val="100000"/>
            </a:lnSpc>
          </a:pPr>
          <a:r>
            <a:rPr lang="fr-CA"/>
            <a:t>Augmentation du stress en période de manque de ressource</a:t>
          </a:r>
        </a:p>
      </dgm:t>
    </dgm:pt>
    <dgm:pt modelId="{0A16A4E1-3D60-4207-8781-3C8BDEA1B4EA}" type="parTrans" cxnId="{33DE4CC1-5EA9-4EF7-8B13-134EC08B11E0}">
      <dgm:prSet/>
      <dgm:spPr/>
      <dgm:t>
        <a:bodyPr/>
        <a:lstStyle/>
        <a:p>
          <a:endParaRPr lang="fr-CA"/>
        </a:p>
      </dgm:t>
    </dgm:pt>
    <dgm:pt modelId="{CC9A3A86-1AEA-4FA0-940B-8EB1078766B0}" type="sibTrans" cxnId="{33DE4CC1-5EA9-4EF7-8B13-134EC08B11E0}">
      <dgm:prSet/>
      <dgm:spPr/>
      <dgm:t>
        <a:bodyPr/>
        <a:lstStyle/>
        <a:p>
          <a:endParaRPr lang="fr-CA"/>
        </a:p>
      </dgm:t>
    </dgm:pt>
    <dgm:pt modelId="{B7724C9A-DC61-416F-84B5-6BEE9B7218D7}">
      <dgm:prSet phldrT="[Texte]" phldr="0"/>
      <dgm:spPr/>
      <dgm:t>
        <a:bodyPr/>
        <a:lstStyle/>
        <a:p>
          <a:pPr>
            <a:lnSpc>
              <a:spcPct val="100000"/>
            </a:lnSpc>
          </a:pPr>
          <a:r>
            <a:rPr lang="fr-CA" dirty="0"/>
            <a:t>Capacité d’acquérir, préserver et renouveler les ressources (émotionnelles, sociales et psychologique)</a:t>
          </a:r>
        </a:p>
      </dgm:t>
    </dgm:pt>
    <dgm:pt modelId="{7572B39C-6D76-428A-A3AB-2066E84816FD}" type="parTrans" cxnId="{A12900E8-AF39-4EF4-95DC-94CE062614B9}">
      <dgm:prSet/>
      <dgm:spPr/>
      <dgm:t>
        <a:bodyPr/>
        <a:lstStyle/>
        <a:p>
          <a:endParaRPr lang="fr-CA"/>
        </a:p>
      </dgm:t>
    </dgm:pt>
    <dgm:pt modelId="{45E1A1C8-2998-4ACB-9D17-B40600F4A111}" type="sibTrans" cxnId="{A12900E8-AF39-4EF4-95DC-94CE062614B9}">
      <dgm:prSet/>
      <dgm:spPr/>
      <dgm:t>
        <a:bodyPr/>
        <a:lstStyle/>
        <a:p>
          <a:endParaRPr lang="fr-CA"/>
        </a:p>
      </dgm:t>
    </dgm:pt>
    <dgm:pt modelId="{0323B654-8C99-4498-9CDF-4D4FE8D536EE}">
      <dgm:prSet phldrT="[Texte]" phldr="0"/>
      <dgm:spPr/>
      <dgm:t>
        <a:bodyPr/>
        <a:lstStyle/>
        <a:p>
          <a:pPr>
            <a:lnSpc>
              <a:spcPct val="100000"/>
            </a:lnSpc>
          </a:pPr>
          <a:r>
            <a:rPr lang="fr-CA"/>
            <a:t>Investissement émotionnel</a:t>
          </a:r>
        </a:p>
      </dgm:t>
    </dgm:pt>
    <dgm:pt modelId="{E97A5487-A917-455D-BB6F-8D9D7F347663}" type="parTrans" cxnId="{1F17A70A-330C-4959-B858-9D93CE4BE04C}">
      <dgm:prSet/>
      <dgm:spPr/>
      <dgm:t>
        <a:bodyPr/>
        <a:lstStyle/>
        <a:p>
          <a:endParaRPr lang="fr-CA"/>
        </a:p>
      </dgm:t>
    </dgm:pt>
    <dgm:pt modelId="{9316ED48-F20F-4FE4-9614-EA3EB56B7EE8}" type="sibTrans" cxnId="{1F17A70A-330C-4959-B858-9D93CE4BE04C}">
      <dgm:prSet/>
      <dgm:spPr/>
      <dgm:t>
        <a:bodyPr/>
        <a:lstStyle/>
        <a:p>
          <a:endParaRPr lang="fr-CA"/>
        </a:p>
      </dgm:t>
    </dgm:pt>
    <dgm:pt modelId="{C0655E55-3F62-4D04-8432-1D6F5ECA5A18}" type="pres">
      <dgm:prSet presAssocID="{ED9F3485-5DB5-49D4-A071-B9DF8A87CB0C}" presName="root" presStyleCnt="0">
        <dgm:presLayoutVars>
          <dgm:dir/>
          <dgm:resizeHandles val="exact"/>
        </dgm:presLayoutVars>
      </dgm:prSet>
      <dgm:spPr/>
    </dgm:pt>
    <dgm:pt modelId="{AC0C9092-26C7-4727-9DEA-E3845D0D6500}" type="pres">
      <dgm:prSet presAssocID="{85A4EC88-EAAF-44EF-9900-4B27CD8DFD0D}" presName="compNode" presStyleCnt="0"/>
      <dgm:spPr/>
    </dgm:pt>
    <dgm:pt modelId="{9BC35C7F-400F-448B-A697-18D741067730}" type="pres">
      <dgm:prSet presAssocID="{85A4EC88-EAAF-44EF-9900-4B27CD8DFD0D}" presName="bgRect" presStyleLbl="bgShp" presStyleIdx="0" presStyleCnt="3"/>
      <dgm:spPr/>
    </dgm:pt>
    <dgm:pt modelId="{840E390F-73D1-4A03-BB8A-5D6C53AC2A21}" type="pres">
      <dgm:prSet presAssocID="{85A4EC88-EAAF-44EF-9900-4B27CD8DFD0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wnward trend"/>
        </a:ext>
      </dgm:extLst>
    </dgm:pt>
    <dgm:pt modelId="{AF9FC26E-A895-4CD9-A997-83B584C3FEBC}" type="pres">
      <dgm:prSet presAssocID="{85A4EC88-EAAF-44EF-9900-4B27CD8DFD0D}" presName="spaceRect" presStyleCnt="0"/>
      <dgm:spPr/>
    </dgm:pt>
    <dgm:pt modelId="{5A6FBC91-EBF9-4FA6-B9C6-06A1664414EC}" type="pres">
      <dgm:prSet presAssocID="{85A4EC88-EAAF-44EF-9900-4B27CD8DFD0D}" presName="parTx" presStyleLbl="revTx" presStyleIdx="0" presStyleCnt="3">
        <dgm:presLayoutVars>
          <dgm:chMax val="0"/>
          <dgm:chPref val="0"/>
        </dgm:presLayoutVars>
      </dgm:prSet>
      <dgm:spPr/>
    </dgm:pt>
    <dgm:pt modelId="{C1797131-1179-40FB-AF57-3C7B9CE19931}" type="pres">
      <dgm:prSet presAssocID="{CC9A3A86-1AEA-4FA0-940B-8EB1078766B0}" presName="sibTrans" presStyleCnt="0"/>
      <dgm:spPr/>
    </dgm:pt>
    <dgm:pt modelId="{E506134D-ADC3-4C9D-B0C2-F373C631BF8E}" type="pres">
      <dgm:prSet presAssocID="{B7724C9A-DC61-416F-84B5-6BEE9B7218D7}" presName="compNode" presStyleCnt="0"/>
      <dgm:spPr/>
    </dgm:pt>
    <dgm:pt modelId="{43AC6E15-9F7E-4CFA-9AFD-4236C34D6947}" type="pres">
      <dgm:prSet presAssocID="{B7724C9A-DC61-416F-84B5-6BEE9B7218D7}" presName="bgRect" presStyleLbl="bgShp" presStyleIdx="1" presStyleCnt="3"/>
      <dgm:spPr/>
    </dgm:pt>
    <dgm:pt modelId="{D6EC7899-96B9-4569-82D8-C1859EE68FF0}" type="pres">
      <dgm:prSet presAssocID="{B7724C9A-DC61-416F-84B5-6BEE9B7218D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vron Arrows"/>
        </a:ext>
      </dgm:extLst>
    </dgm:pt>
    <dgm:pt modelId="{FB7DC58C-5A44-4A57-96D3-3A19F68C7727}" type="pres">
      <dgm:prSet presAssocID="{B7724C9A-DC61-416F-84B5-6BEE9B7218D7}" presName="spaceRect" presStyleCnt="0"/>
      <dgm:spPr/>
    </dgm:pt>
    <dgm:pt modelId="{CB05C788-78B1-408E-98DD-A0EA4565A31B}" type="pres">
      <dgm:prSet presAssocID="{B7724C9A-DC61-416F-84B5-6BEE9B7218D7}" presName="parTx" presStyleLbl="revTx" presStyleIdx="1" presStyleCnt="3">
        <dgm:presLayoutVars>
          <dgm:chMax val="0"/>
          <dgm:chPref val="0"/>
        </dgm:presLayoutVars>
      </dgm:prSet>
      <dgm:spPr/>
    </dgm:pt>
    <dgm:pt modelId="{6609024E-27B7-479E-8302-DBF88C9DC098}" type="pres">
      <dgm:prSet presAssocID="{45E1A1C8-2998-4ACB-9D17-B40600F4A111}" presName="sibTrans" presStyleCnt="0"/>
      <dgm:spPr/>
    </dgm:pt>
    <dgm:pt modelId="{D3CF968C-E6BD-4E9C-96D7-3497C85B5752}" type="pres">
      <dgm:prSet presAssocID="{0323B654-8C99-4498-9CDF-4D4FE8D536EE}" presName="compNode" presStyleCnt="0"/>
      <dgm:spPr/>
    </dgm:pt>
    <dgm:pt modelId="{4B6B5408-B84B-4410-B40C-98E4D9E0F71E}" type="pres">
      <dgm:prSet presAssocID="{0323B654-8C99-4498-9CDF-4D4FE8D536EE}" presName="bgRect" presStyleLbl="bgShp" presStyleIdx="2" presStyleCnt="3"/>
      <dgm:spPr/>
    </dgm:pt>
    <dgm:pt modelId="{EF00DCD1-C61F-4FF3-B4E0-13F496B4DBA7}" type="pres">
      <dgm:prSet presAssocID="{0323B654-8C99-4498-9CDF-4D4FE8D536E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iggy Bank"/>
        </a:ext>
      </dgm:extLst>
    </dgm:pt>
    <dgm:pt modelId="{7E8CAFB0-E77F-4F98-B287-FAD8E00A6231}" type="pres">
      <dgm:prSet presAssocID="{0323B654-8C99-4498-9CDF-4D4FE8D536EE}" presName="spaceRect" presStyleCnt="0"/>
      <dgm:spPr/>
    </dgm:pt>
    <dgm:pt modelId="{415970BA-38AA-4A21-A5EC-8B82B6D21653}" type="pres">
      <dgm:prSet presAssocID="{0323B654-8C99-4498-9CDF-4D4FE8D536EE}" presName="parTx" presStyleLbl="revTx" presStyleIdx="2" presStyleCnt="3">
        <dgm:presLayoutVars>
          <dgm:chMax val="0"/>
          <dgm:chPref val="0"/>
        </dgm:presLayoutVars>
      </dgm:prSet>
      <dgm:spPr/>
    </dgm:pt>
  </dgm:ptLst>
  <dgm:cxnLst>
    <dgm:cxn modelId="{1F17A70A-330C-4959-B858-9D93CE4BE04C}" srcId="{ED9F3485-5DB5-49D4-A071-B9DF8A87CB0C}" destId="{0323B654-8C99-4498-9CDF-4D4FE8D536EE}" srcOrd="2" destOrd="0" parTransId="{E97A5487-A917-455D-BB6F-8D9D7F347663}" sibTransId="{9316ED48-F20F-4FE4-9614-EA3EB56B7EE8}"/>
    <dgm:cxn modelId="{5426716B-D755-4DF8-92AC-D46B2757C4CE}" type="presOf" srcId="{85A4EC88-EAAF-44EF-9900-4B27CD8DFD0D}" destId="{5A6FBC91-EBF9-4FA6-B9C6-06A1664414EC}" srcOrd="0" destOrd="0" presId="urn:microsoft.com/office/officeart/2018/2/layout/IconVerticalSolidList"/>
    <dgm:cxn modelId="{5CB4638A-F1A1-409E-8886-5254A2276FCE}" type="presOf" srcId="{0323B654-8C99-4498-9CDF-4D4FE8D536EE}" destId="{415970BA-38AA-4A21-A5EC-8B82B6D21653}" srcOrd="0" destOrd="0" presId="urn:microsoft.com/office/officeart/2018/2/layout/IconVerticalSolidList"/>
    <dgm:cxn modelId="{33DE4CC1-5EA9-4EF7-8B13-134EC08B11E0}" srcId="{ED9F3485-5DB5-49D4-A071-B9DF8A87CB0C}" destId="{85A4EC88-EAAF-44EF-9900-4B27CD8DFD0D}" srcOrd="0" destOrd="0" parTransId="{0A16A4E1-3D60-4207-8781-3C8BDEA1B4EA}" sibTransId="{CC9A3A86-1AEA-4FA0-940B-8EB1078766B0}"/>
    <dgm:cxn modelId="{F00BBEE7-C7DD-4BB5-9230-E0D14E50CE78}" type="presOf" srcId="{ED9F3485-5DB5-49D4-A071-B9DF8A87CB0C}" destId="{C0655E55-3F62-4D04-8432-1D6F5ECA5A18}" srcOrd="0" destOrd="0" presId="urn:microsoft.com/office/officeart/2018/2/layout/IconVerticalSolidList"/>
    <dgm:cxn modelId="{A12900E8-AF39-4EF4-95DC-94CE062614B9}" srcId="{ED9F3485-5DB5-49D4-A071-B9DF8A87CB0C}" destId="{B7724C9A-DC61-416F-84B5-6BEE9B7218D7}" srcOrd="1" destOrd="0" parTransId="{7572B39C-6D76-428A-A3AB-2066E84816FD}" sibTransId="{45E1A1C8-2998-4ACB-9D17-B40600F4A111}"/>
    <dgm:cxn modelId="{56A591FB-7FEE-4DD4-88C2-514EEDF33558}" type="presOf" srcId="{B7724C9A-DC61-416F-84B5-6BEE9B7218D7}" destId="{CB05C788-78B1-408E-98DD-A0EA4565A31B}" srcOrd="0" destOrd="0" presId="urn:microsoft.com/office/officeart/2018/2/layout/IconVerticalSolidList"/>
    <dgm:cxn modelId="{DC3E069A-8508-4EE2-8408-0D6FD947F9CD}" type="presParOf" srcId="{C0655E55-3F62-4D04-8432-1D6F5ECA5A18}" destId="{AC0C9092-26C7-4727-9DEA-E3845D0D6500}" srcOrd="0" destOrd="0" presId="urn:microsoft.com/office/officeart/2018/2/layout/IconVerticalSolidList"/>
    <dgm:cxn modelId="{F68B19D4-0195-4BFA-88A6-11DE5BAFA2DC}" type="presParOf" srcId="{AC0C9092-26C7-4727-9DEA-E3845D0D6500}" destId="{9BC35C7F-400F-448B-A697-18D741067730}" srcOrd="0" destOrd="0" presId="urn:microsoft.com/office/officeart/2018/2/layout/IconVerticalSolidList"/>
    <dgm:cxn modelId="{F83F650F-770D-40D1-B193-43A483345B8B}" type="presParOf" srcId="{AC0C9092-26C7-4727-9DEA-E3845D0D6500}" destId="{840E390F-73D1-4A03-BB8A-5D6C53AC2A21}" srcOrd="1" destOrd="0" presId="urn:microsoft.com/office/officeart/2018/2/layout/IconVerticalSolidList"/>
    <dgm:cxn modelId="{00A9DF83-F501-46AB-BEB2-19D0468A7BF5}" type="presParOf" srcId="{AC0C9092-26C7-4727-9DEA-E3845D0D6500}" destId="{AF9FC26E-A895-4CD9-A997-83B584C3FEBC}" srcOrd="2" destOrd="0" presId="urn:microsoft.com/office/officeart/2018/2/layout/IconVerticalSolidList"/>
    <dgm:cxn modelId="{3564D512-61C9-4E85-AC01-7C1DBFB43F09}" type="presParOf" srcId="{AC0C9092-26C7-4727-9DEA-E3845D0D6500}" destId="{5A6FBC91-EBF9-4FA6-B9C6-06A1664414EC}" srcOrd="3" destOrd="0" presId="urn:microsoft.com/office/officeart/2018/2/layout/IconVerticalSolidList"/>
    <dgm:cxn modelId="{EE2DA0EF-3C56-4142-AA5E-F510C4BDBEB6}" type="presParOf" srcId="{C0655E55-3F62-4D04-8432-1D6F5ECA5A18}" destId="{C1797131-1179-40FB-AF57-3C7B9CE19931}" srcOrd="1" destOrd="0" presId="urn:microsoft.com/office/officeart/2018/2/layout/IconVerticalSolidList"/>
    <dgm:cxn modelId="{D06E2A9E-00FD-4E13-A512-CE2D66E57C59}" type="presParOf" srcId="{C0655E55-3F62-4D04-8432-1D6F5ECA5A18}" destId="{E506134D-ADC3-4C9D-B0C2-F373C631BF8E}" srcOrd="2" destOrd="0" presId="urn:microsoft.com/office/officeart/2018/2/layout/IconVerticalSolidList"/>
    <dgm:cxn modelId="{540DCB11-E08B-4B24-94D9-FC72814998C2}" type="presParOf" srcId="{E506134D-ADC3-4C9D-B0C2-F373C631BF8E}" destId="{43AC6E15-9F7E-4CFA-9AFD-4236C34D6947}" srcOrd="0" destOrd="0" presId="urn:microsoft.com/office/officeart/2018/2/layout/IconVerticalSolidList"/>
    <dgm:cxn modelId="{A68311DE-8B4C-4124-AE7A-BA006B7025BB}" type="presParOf" srcId="{E506134D-ADC3-4C9D-B0C2-F373C631BF8E}" destId="{D6EC7899-96B9-4569-82D8-C1859EE68FF0}" srcOrd="1" destOrd="0" presId="urn:microsoft.com/office/officeart/2018/2/layout/IconVerticalSolidList"/>
    <dgm:cxn modelId="{43B38E6B-0A5C-4811-9A05-84994CE75B0C}" type="presParOf" srcId="{E506134D-ADC3-4C9D-B0C2-F373C631BF8E}" destId="{FB7DC58C-5A44-4A57-96D3-3A19F68C7727}" srcOrd="2" destOrd="0" presId="urn:microsoft.com/office/officeart/2018/2/layout/IconVerticalSolidList"/>
    <dgm:cxn modelId="{67641021-C140-4DFF-9DC8-D011111C7112}" type="presParOf" srcId="{E506134D-ADC3-4C9D-B0C2-F373C631BF8E}" destId="{CB05C788-78B1-408E-98DD-A0EA4565A31B}" srcOrd="3" destOrd="0" presId="urn:microsoft.com/office/officeart/2018/2/layout/IconVerticalSolidList"/>
    <dgm:cxn modelId="{A10FE694-5449-4F62-9058-971C18AF81BD}" type="presParOf" srcId="{C0655E55-3F62-4D04-8432-1D6F5ECA5A18}" destId="{6609024E-27B7-479E-8302-DBF88C9DC098}" srcOrd="3" destOrd="0" presId="urn:microsoft.com/office/officeart/2018/2/layout/IconVerticalSolidList"/>
    <dgm:cxn modelId="{CB21C976-EC61-4D49-B65A-5C08E4617BE7}" type="presParOf" srcId="{C0655E55-3F62-4D04-8432-1D6F5ECA5A18}" destId="{D3CF968C-E6BD-4E9C-96D7-3497C85B5752}" srcOrd="4" destOrd="0" presId="urn:microsoft.com/office/officeart/2018/2/layout/IconVerticalSolidList"/>
    <dgm:cxn modelId="{CBB45E80-F589-45DA-A604-60B2A1B72CC7}" type="presParOf" srcId="{D3CF968C-E6BD-4E9C-96D7-3497C85B5752}" destId="{4B6B5408-B84B-4410-B40C-98E4D9E0F71E}" srcOrd="0" destOrd="0" presId="urn:microsoft.com/office/officeart/2018/2/layout/IconVerticalSolidList"/>
    <dgm:cxn modelId="{B3B01C2E-C680-4010-BD82-C187398A71D1}" type="presParOf" srcId="{D3CF968C-E6BD-4E9C-96D7-3497C85B5752}" destId="{EF00DCD1-C61F-4FF3-B4E0-13F496B4DBA7}" srcOrd="1" destOrd="0" presId="urn:microsoft.com/office/officeart/2018/2/layout/IconVerticalSolidList"/>
    <dgm:cxn modelId="{8E7DE15A-62EE-4775-A100-8399DB2AD592}" type="presParOf" srcId="{D3CF968C-E6BD-4E9C-96D7-3497C85B5752}" destId="{7E8CAFB0-E77F-4F98-B287-FAD8E00A6231}" srcOrd="2" destOrd="0" presId="urn:microsoft.com/office/officeart/2018/2/layout/IconVerticalSolidList"/>
    <dgm:cxn modelId="{4846D390-8075-42D4-BCEE-7F84D52ED070}" type="presParOf" srcId="{D3CF968C-E6BD-4E9C-96D7-3497C85B5752}" destId="{415970BA-38AA-4A21-A5EC-8B82B6D2165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E7907-BD7A-4D0F-BBF4-14D376AE0D60}">
      <dsp:nvSpPr>
        <dsp:cNvPr id="0" name=""/>
        <dsp:cNvSpPr/>
      </dsp:nvSpPr>
      <dsp:spPr>
        <a:xfrm>
          <a:off x="0" y="918110"/>
          <a:ext cx="6797675" cy="1694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51321C-7931-46FC-AB09-478CF8BBC563}">
      <dsp:nvSpPr>
        <dsp:cNvPr id="0" name=""/>
        <dsp:cNvSpPr/>
      </dsp:nvSpPr>
      <dsp:spPr>
        <a:xfrm>
          <a:off x="512729" y="1299479"/>
          <a:ext cx="932235" cy="932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D09A9F-BCAB-49B5-8446-5EF31E948E44}">
      <dsp:nvSpPr>
        <dsp:cNvPr id="0" name=""/>
        <dsp:cNvSpPr/>
      </dsp:nvSpPr>
      <dsp:spPr>
        <a:xfrm>
          <a:off x="1957694" y="918110"/>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111250">
            <a:lnSpc>
              <a:spcPct val="100000"/>
            </a:lnSpc>
            <a:spcBef>
              <a:spcPct val="0"/>
            </a:spcBef>
            <a:spcAft>
              <a:spcPct val="35000"/>
            </a:spcAft>
            <a:buNone/>
          </a:pPr>
          <a:r>
            <a:rPr lang="en-US" sz="2500" b="1" kern="1200" dirty="0"/>
            <a:t>Quelle </a:t>
          </a:r>
          <a:r>
            <a:rPr lang="en-US" sz="2500" b="1" kern="1200" dirty="0" err="1"/>
            <a:t>est</a:t>
          </a:r>
          <a:r>
            <a:rPr lang="en-US" sz="2500" b="1" kern="1200" dirty="0"/>
            <a:t> la place </a:t>
          </a:r>
          <a:r>
            <a:rPr lang="en-US" sz="2500" b="1" kern="1200" dirty="0" err="1"/>
            <a:t>réelle</a:t>
          </a:r>
          <a:r>
            <a:rPr lang="en-US" sz="2500" b="1" kern="1200" dirty="0"/>
            <a:t> de </a:t>
          </a:r>
          <a:r>
            <a:rPr lang="en-US" sz="2500" b="1" kern="1200" dirty="0" err="1"/>
            <a:t>l’empathie</a:t>
          </a:r>
          <a:r>
            <a:rPr lang="en-US" sz="2500" b="1" kern="1200" dirty="0"/>
            <a:t> </a:t>
          </a:r>
          <a:r>
            <a:rPr lang="en-US" sz="2500" b="1" kern="1200" dirty="0" err="1"/>
            <a:t>aujourd’hui</a:t>
          </a:r>
          <a:r>
            <a:rPr lang="en-US" sz="2500" b="1" kern="1200" dirty="0"/>
            <a:t> dans le leadership public ?</a:t>
          </a:r>
        </a:p>
      </dsp:txBody>
      <dsp:txXfrm>
        <a:off x="1957694" y="918110"/>
        <a:ext cx="4839980" cy="1694973"/>
      </dsp:txXfrm>
    </dsp:sp>
    <dsp:sp modelId="{F7488FE5-E82E-4F95-8A7F-27F6F06559F8}">
      <dsp:nvSpPr>
        <dsp:cNvPr id="0" name=""/>
        <dsp:cNvSpPr/>
      </dsp:nvSpPr>
      <dsp:spPr>
        <a:xfrm>
          <a:off x="0" y="3036827"/>
          <a:ext cx="6797675" cy="1694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2E46AE-AFE9-4041-9479-F381BAADDC42}">
      <dsp:nvSpPr>
        <dsp:cNvPr id="0" name=""/>
        <dsp:cNvSpPr/>
      </dsp:nvSpPr>
      <dsp:spPr>
        <a:xfrm>
          <a:off x="512729" y="3418196"/>
          <a:ext cx="932235" cy="932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15D5F7-B2F1-4776-9E1C-D1B057306AF7}">
      <dsp:nvSpPr>
        <dsp:cNvPr id="0" name=""/>
        <dsp:cNvSpPr/>
      </dsp:nvSpPr>
      <dsp:spPr>
        <a:xfrm>
          <a:off x="1957694" y="3036827"/>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111250">
            <a:lnSpc>
              <a:spcPct val="100000"/>
            </a:lnSpc>
            <a:spcBef>
              <a:spcPct val="0"/>
            </a:spcBef>
            <a:spcAft>
              <a:spcPct val="35000"/>
            </a:spcAft>
            <a:buNone/>
          </a:pPr>
          <a:r>
            <a:rPr lang="en-US" sz="2500" b="1" kern="1200"/>
            <a:t>Quelle place peut-elle occuper comme compétence critique pour les leaders du futur ?</a:t>
          </a:r>
        </a:p>
      </dsp:txBody>
      <dsp:txXfrm>
        <a:off x="1957694" y="3036827"/>
        <a:ext cx="4839980" cy="1694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BEDEC-B2EE-42AC-9E24-D8E70D90E784}">
      <dsp:nvSpPr>
        <dsp:cNvPr id="0" name=""/>
        <dsp:cNvSpPr/>
      </dsp:nvSpPr>
      <dsp:spPr>
        <a:xfrm>
          <a:off x="962670" y="244018"/>
          <a:ext cx="1091589" cy="7505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33579F-3F8D-41D3-9A97-9E81776D56B5}">
      <dsp:nvSpPr>
        <dsp:cNvPr id="0" name=""/>
        <dsp:cNvSpPr/>
      </dsp:nvSpPr>
      <dsp:spPr>
        <a:xfrm>
          <a:off x="7113" y="1001928"/>
          <a:ext cx="3118826" cy="321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CA" sz="2000" b="1" kern="1200" dirty="0"/>
            <a:t>OBJECTIFS</a:t>
          </a:r>
          <a:endParaRPr lang="en-US" sz="2000" kern="1200" dirty="0"/>
        </a:p>
      </dsp:txBody>
      <dsp:txXfrm>
        <a:off x="7113" y="1001928"/>
        <a:ext cx="3118826" cy="321653"/>
      </dsp:txXfrm>
    </dsp:sp>
    <dsp:sp modelId="{C3D28E20-060C-40D3-AD27-BFA634C5422F}">
      <dsp:nvSpPr>
        <dsp:cNvPr id="0" name=""/>
        <dsp:cNvSpPr/>
      </dsp:nvSpPr>
      <dsp:spPr>
        <a:xfrm>
          <a:off x="0" y="1479651"/>
          <a:ext cx="3118826" cy="2567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fr-CA" sz="1500" kern="1200" dirty="0"/>
            <a:t>Explorer la place de l’empathie dans les pratiques de leadership dans le secteur public.</a:t>
          </a:r>
          <a:endParaRPr lang="en-US" sz="1500" kern="1200" dirty="0"/>
        </a:p>
        <a:p>
          <a:pPr marL="0" lvl="0" indent="0" algn="l" defTabSz="666750">
            <a:lnSpc>
              <a:spcPct val="100000"/>
            </a:lnSpc>
            <a:spcBef>
              <a:spcPct val="0"/>
            </a:spcBef>
            <a:spcAft>
              <a:spcPct val="35000"/>
            </a:spcAft>
            <a:buNone/>
          </a:pPr>
          <a:r>
            <a:rPr lang="fr-FR" sz="1500" kern="1200" dirty="0"/>
            <a:t>Examiner dans quelle mesure les contraintes organisationnelles, y compris les pressions budgétaires et les exigences de performance, limitent l’exercice de l’empathie.</a:t>
          </a:r>
          <a:endParaRPr lang="en-US" sz="1500" kern="1200" dirty="0"/>
        </a:p>
      </dsp:txBody>
      <dsp:txXfrm>
        <a:off x="0" y="1479651"/>
        <a:ext cx="3118826" cy="2567704"/>
      </dsp:txXfrm>
    </dsp:sp>
    <dsp:sp modelId="{6DBEAA09-E23B-462C-B4BB-F497DCE2BEAA}">
      <dsp:nvSpPr>
        <dsp:cNvPr id="0" name=""/>
        <dsp:cNvSpPr/>
      </dsp:nvSpPr>
      <dsp:spPr>
        <a:xfrm>
          <a:off x="4598266" y="142420"/>
          <a:ext cx="1091589" cy="7505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CFA6B3-3B7B-4887-BE0E-6D5821808F20}">
      <dsp:nvSpPr>
        <dsp:cNvPr id="0" name=""/>
        <dsp:cNvSpPr/>
      </dsp:nvSpPr>
      <dsp:spPr>
        <a:xfrm>
          <a:off x="3678848" y="1001925"/>
          <a:ext cx="3118826" cy="321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CA" sz="2000" b="1" kern="1200" dirty="0"/>
            <a:t>MÉTHODOLOGIE</a:t>
          </a:r>
          <a:endParaRPr lang="en-US" sz="2000" kern="1200" dirty="0"/>
        </a:p>
      </dsp:txBody>
      <dsp:txXfrm>
        <a:off x="3678848" y="1001925"/>
        <a:ext cx="3118826" cy="321653"/>
      </dsp:txXfrm>
    </dsp:sp>
    <dsp:sp modelId="{1C98ECD1-302D-447D-AB87-CAA5E4A95A14}">
      <dsp:nvSpPr>
        <dsp:cNvPr id="0" name=""/>
        <dsp:cNvSpPr/>
      </dsp:nvSpPr>
      <dsp:spPr>
        <a:xfrm>
          <a:off x="3678848" y="1372244"/>
          <a:ext cx="3118826" cy="2567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fr-FR" sz="1500" kern="1200" dirty="0"/>
            <a:t>Sondage auprès des cadres d’organisations fédérales et provinciales</a:t>
          </a:r>
          <a:endParaRPr lang="en-US" sz="1500" kern="1200" dirty="0"/>
        </a:p>
        <a:p>
          <a:pPr marL="0" lvl="0" indent="0" algn="l" defTabSz="666750">
            <a:lnSpc>
              <a:spcPct val="100000"/>
            </a:lnSpc>
            <a:spcBef>
              <a:spcPct val="0"/>
            </a:spcBef>
            <a:spcAft>
              <a:spcPct val="35000"/>
            </a:spcAft>
            <a:buNone/>
          </a:pPr>
          <a:r>
            <a:rPr lang="fr-FR" sz="1500" kern="1200" dirty="0"/>
            <a:t>Diffusion : Octobre-Novembre 2025</a:t>
          </a:r>
          <a:endParaRPr lang="en-US" sz="1500" kern="1200" dirty="0"/>
        </a:p>
        <a:p>
          <a:pPr marL="0" lvl="0" indent="0" algn="l" defTabSz="666750">
            <a:lnSpc>
              <a:spcPct val="100000"/>
            </a:lnSpc>
            <a:spcBef>
              <a:spcPct val="0"/>
            </a:spcBef>
            <a:spcAft>
              <a:spcPct val="35000"/>
            </a:spcAft>
            <a:buNone/>
          </a:pPr>
          <a:r>
            <a:rPr lang="fr-FR" sz="1500" kern="1200"/>
            <a:t>Répondants: 198 </a:t>
          </a:r>
          <a:endParaRPr lang="en-US" sz="1500" kern="1200"/>
        </a:p>
        <a:p>
          <a:pPr marL="114300" lvl="1" indent="-114300" algn="l" defTabSz="666750">
            <a:lnSpc>
              <a:spcPct val="90000"/>
            </a:lnSpc>
            <a:spcBef>
              <a:spcPct val="0"/>
            </a:spcBef>
            <a:spcAft>
              <a:spcPct val="15000"/>
            </a:spcAft>
            <a:buChar char="•"/>
          </a:pPr>
          <a:r>
            <a:rPr lang="fr-FR" sz="1500" kern="1200"/>
            <a:t>43% fédéral, 57% provincial</a:t>
          </a:r>
          <a:endParaRPr lang="en-US" sz="1500" kern="1200"/>
        </a:p>
        <a:p>
          <a:pPr marL="114300" lvl="1" indent="-114300" algn="l" defTabSz="666750">
            <a:lnSpc>
              <a:spcPct val="90000"/>
            </a:lnSpc>
            <a:spcBef>
              <a:spcPct val="0"/>
            </a:spcBef>
            <a:spcAft>
              <a:spcPct val="15000"/>
            </a:spcAft>
            <a:buChar char="•"/>
          </a:pPr>
          <a:r>
            <a:rPr lang="fr-FR" sz="1500" kern="1200"/>
            <a:t>58% s’identifiant comme femme et 38% comme homme</a:t>
          </a:r>
          <a:endParaRPr lang="en-US" sz="1500" kern="1200"/>
        </a:p>
        <a:p>
          <a:pPr marL="114300" lvl="1" indent="-114300" algn="l" defTabSz="666750">
            <a:lnSpc>
              <a:spcPct val="90000"/>
            </a:lnSpc>
            <a:spcBef>
              <a:spcPct val="0"/>
            </a:spcBef>
            <a:spcAft>
              <a:spcPct val="15000"/>
            </a:spcAft>
            <a:buChar char="•"/>
          </a:pPr>
          <a:r>
            <a:rPr lang="fr-FR" sz="1500" kern="1200"/>
            <a:t>25% avec moins de 5 ans d’expérience comme cadre</a:t>
          </a:r>
          <a:endParaRPr lang="en-US" sz="1500" kern="1200"/>
        </a:p>
        <a:p>
          <a:pPr marL="0" lvl="0" indent="0" algn="l" defTabSz="666750">
            <a:lnSpc>
              <a:spcPct val="100000"/>
            </a:lnSpc>
            <a:spcBef>
              <a:spcPct val="0"/>
            </a:spcBef>
            <a:spcAft>
              <a:spcPct val="35000"/>
            </a:spcAft>
            <a:buNone/>
          </a:pPr>
          <a:r>
            <a:rPr lang="fr-FR" sz="1500" kern="1200" dirty="0"/>
            <a:t>Définition de l’empathie formulée comme étant la considération du bien-être et des réalités vécues des personnes, soit de l’impact humain des décisions</a:t>
          </a:r>
          <a:endParaRPr lang="en-US" sz="1500" kern="1200" dirty="0"/>
        </a:p>
        <a:p>
          <a:pPr marL="0" lvl="0" indent="0" algn="l" defTabSz="666750">
            <a:lnSpc>
              <a:spcPct val="100000"/>
            </a:lnSpc>
            <a:spcBef>
              <a:spcPct val="0"/>
            </a:spcBef>
            <a:spcAft>
              <a:spcPct val="35000"/>
            </a:spcAft>
            <a:buNone/>
          </a:pPr>
          <a:r>
            <a:rPr lang="fr-FR" sz="1500" kern="1200"/>
            <a:t>Analyses descriptives et comparatives des réponses, et croisements exploratoires entre variables</a:t>
          </a:r>
          <a:endParaRPr lang="en-US" sz="1500" kern="1200"/>
        </a:p>
        <a:p>
          <a:pPr marL="0" lvl="0" indent="0" algn="l" defTabSz="666750">
            <a:lnSpc>
              <a:spcPct val="100000"/>
            </a:lnSpc>
            <a:spcBef>
              <a:spcPct val="0"/>
            </a:spcBef>
            <a:spcAft>
              <a:spcPct val="35000"/>
            </a:spcAft>
            <a:buNone/>
          </a:pPr>
          <a:r>
            <a:rPr lang="fr-FR" sz="1500" kern="1200" dirty="0"/>
            <a:t>Appui d’outils d’analyse assistée (</a:t>
          </a:r>
          <a:r>
            <a:rPr lang="fr-FR" sz="1500" kern="1200" dirty="0" err="1"/>
            <a:t>Copilot</a:t>
          </a:r>
          <a:r>
            <a:rPr lang="fr-FR" sz="1500" kern="1200" dirty="0"/>
            <a:t> et </a:t>
          </a:r>
          <a:r>
            <a:rPr lang="fr-FR" sz="1500" kern="1200" dirty="0" err="1"/>
            <a:t>ChatGPT</a:t>
          </a:r>
          <a:r>
            <a:rPr lang="fr-FR" sz="1500" kern="1200" dirty="0"/>
            <a:t>)</a:t>
          </a:r>
          <a:endParaRPr lang="en-US" sz="1500" kern="1200" dirty="0"/>
        </a:p>
      </dsp:txBody>
      <dsp:txXfrm>
        <a:off x="3678848" y="1372244"/>
        <a:ext cx="3118826" cy="25677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00637-1C56-4846-A02D-318D7D0A1C46}">
      <dsp:nvSpPr>
        <dsp:cNvPr id="0" name=""/>
        <dsp:cNvSpPr/>
      </dsp:nvSpPr>
      <dsp:spPr>
        <a:xfrm>
          <a:off x="765378" y="37769"/>
          <a:ext cx="814945" cy="8009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994139-845C-4C3C-B03E-3A1E57ACC3DE}">
      <dsp:nvSpPr>
        <dsp:cNvPr id="0" name=""/>
        <dsp:cNvSpPr/>
      </dsp:nvSpPr>
      <dsp:spPr>
        <a:xfrm>
          <a:off x="8643" y="1014482"/>
          <a:ext cx="2328414" cy="612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CA" sz="2000" kern="1200"/>
            <a:t>L’empathie: une fonction exigeante</a:t>
          </a:r>
        </a:p>
      </dsp:txBody>
      <dsp:txXfrm>
        <a:off x="8643" y="1014482"/>
        <a:ext cx="2328414" cy="612030"/>
      </dsp:txXfrm>
    </dsp:sp>
    <dsp:sp modelId="{B51D1C18-329D-4189-88B3-6361EA567545}">
      <dsp:nvSpPr>
        <dsp:cNvPr id="0" name=""/>
        <dsp:cNvSpPr/>
      </dsp:nvSpPr>
      <dsp:spPr>
        <a:xfrm>
          <a:off x="8643" y="1708266"/>
          <a:ext cx="2328414" cy="2417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fr-CA" sz="2000" kern="1200"/>
            <a:t>L’écoute, la compréhension et la régulation des émotions d’autrui sollicite l’énergie</a:t>
          </a:r>
        </a:p>
      </dsp:txBody>
      <dsp:txXfrm>
        <a:off x="8643" y="1708266"/>
        <a:ext cx="2328414" cy="2417226"/>
      </dsp:txXfrm>
    </dsp:sp>
    <dsp:sp modelId="{F9F0B033-D01F-4D51-955A-A47AC2248887}">
      <dsp:nvSpPr>
        <dsp:cNvPr id="0" name=""/>
        <dsp:cNvSpPr/>
      </dsp:nvSpPr>
      <dsp:spPr>
        <a:xfrm>
          <a:off x="3501265" y="37769"/>
          <a:ext cx="814945" cy="8009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4C59CA-47F3-4117-A203-E9C0B9D1E1F7}">
      <dsp:nvSpPr>
        <dsp:cNvPr id="0" name=""/>
        <dsp:cNvSpPr/>
      </dsp:nvSpPr>
      <dsp:spPr>
        <a:xfrm>
          <a:off x="2744530" y="1014482"/>
          <a:ext cx="2328414" cy="612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CA" sz="2000" kern="1200"/>
            <a:t>L’empathie: une ressource structurelle</a:t>
          </a:r>
        </a:p>
      </dsp:txBody>
      <dsp:txXfrm>
        <a:off x="2744530" y="1014482"/>
        <a:ext cx="2328414" cy="612030"/>
      </dsp:txXfrm>
    </dsp:sp>
    <dsp:sp modelId="{5BFC048E-0566-4DB1-AAF8-1904078E0221}">
      <dsp:nvSpPr>
        <dsp:cNvPr id="0" name=""/>
        <dsp:cNvSpPr/>
      </dsp:nvSpPr>
      <dsp:spPr>
        <a:xfrm>
          <a:off x="2744530" y="1708266"/>
          <a:ext cx="2328414" cy="2417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fr-CA" sz="2000" kern="1200" dirty="0"/>
            <a:t>Permet l’instauration d’un climat de confiance, une culture organisationnelle soutenante et permet de créer du sens dans l’action gouvernementale</a:t>
          </a:r>
        </a:p>
      </dsp:txBody>
      <dsp:txXfrm>
        <a:off x="2744530" y="1708266"/>
        <a:ext cx="2328414" cy="24172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35C7F-400F-448B-A697-18D741067730}">
      <dsp:nvSpPr>
        <dsp:cNvPr id="0" name=""/>
        <dsp:cNvSpPr/>
      </dsp:nvSpPr>
      <dsp:spPr>
        <a:xfrm>
          <a:off x="0" y="477"/>
          <a:ext cx="5957349" cy="11171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0E390F-73D1-4A03-BB8A-5D6C53AC2A21}">
      <dsp:nvSpPr>
        <dsp:cNvPr id="0" name=""/>
        <dsp:cNvSpPr/>
      </dsp:nvSpPr>
      <dsp:spPr>
        <a:xfrm>
          <a:off x="337947" y="251843"/>
          <a:ext cx="614450" cy="6144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6FBC91-EBF9-4FA6-B9C6-06A1664414EC}">
      <dsp:nvSpPr>
        <dsp:cNvPr id="0" name=""/>
        <dsp:cNvSpPr/>
      </dsp:nvSpPr>
      <dsp:spPr>
        <a:xfrm>
          <a:off x="1290346" y="477"/>
          <a:ext cx="4667002" cy="1117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235" tIns="118235" rIns="118235" bIns="118235" numCol="1" spcCol="1270" anchor="ctr" anchorCtr="0">
          <a:noAutofit/>
        </a:bodyPr>
        <a:lstStyle/>
        <a:p>
          <a:pPr marL="0" lvl="0" indent="0" algn="l" defTabSz="800100">
            <a:lnSpc>
              <a:spcPct val="100000"/>
            </a:lnSpc>
            <a:spcBef>
              <a:spcPct val="0"/>
            </a:spcBef>
            <a:spcAft>
              <a:spcPct val="35000"/>
            </a:spcAft>
            <a:buNone/>
          </a:pPr>
          <a:r>
            <a:rPr lang="fr-CA" sz="1800" kern="1200"/>
            <a:t>Augmentation du stress en période de manque de ressource</a:t>
          </a:r>
        </a:p>
      </dsp:txBody>
      <dsp:txXfrm>
        <a:off x="1290346" y="477"/>
        <a:ext cx="4667002" cy="1117183"/>
      </dsp:txXfrm>
    </dsp:sp>
    <dsp:sp modelId="{43AC6E15-9F7E-4CFA-9AFD-4236C34D6947}">
      <dsp:nvSpPr>
        <dsp:cNvPr id="0" name=""/>
        <dsp:cNvSpPr/>
      </dsp:nvSpPr>
      <dsp:spPr>
        <a:xfrm>
          <a:off x="0" y="1396956"/>
          <a:ext cx="5957349" cy="11171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C7899-96B9-4569-82D8-C1859EE68FF0}">
      <dsp:nvSpPr>
        <dsp:cNvPr id="0" name=""/>
        <dsp:cNvSpPr/>
      </dsp:nvSpPr>
      <dsp:spPr>
        <a:xfrm>
          <a:off x="337947" y="1648323"/>
          <a:ext cx="614450" cy="6144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05C788-78B1-408E-98DD-A0EA4565A31B}">
      <dsp:nvSpPr>
        <dsp:cNvPr id="0" name=""/>
        <dsp:cNvSpPr/>
      </dsp:nvSpPr>
      <dsp:spPr>
        <a:xfrm>
          <a:off x="1290346" y="1396956"/>
          <a:ext cx="4667002" cy="1117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235" tIns="118235" rIns="118235" bIns="118235" numCol="1" spcCol="1270" anchor="ctr" anchorCtr="0">
          <a:noAutofit/>
        </a:bodyPr>
        <a:lstStyle/>
        <a:p>
          <a:pPr marL="0" lvl="0" indent="0" algn="l" defTabSz="800100">
            <a:lnSpc>
              <a:spcPct val="100000"/>
            </a:lnSpc>
            <a:spcBef>
              <a:spcPct val="0"/>
            </a:spcBef>
            <a:spcAft>
              <a:spcPct val="35000"/>
            </a:spcAft>
            <a:buNone/>
          </a:pPr>
          <a:r>
            <a:rPr lang="fr-CA" sz="1800" kern="1200" dirty="0"/>
            <a:t>Capacité d’acquérir, préserver et renouveler les ressources (émotionnelles, sociales et psychologique)</a:t>
          </a:r>
        </a:p>
      </dsp:txBody>
      <dsp:txXfrm>
        <a:off x="1290346" y="1396956"/>
        <a:ext cx="4667002" cy="1117183"/>
      </dsp:txXfrm>
    </dsp:sp>
    <dsp:sp modelId="{4B6B5408-B84B-4410-B40C-98E4D9E0F71E}">
      <dsp:nvSpPr>
        <dsp:cNvPr id="0" name=""/>
        <dsp:cNvSpPr/>
      </dsp:nvSpPr>
      <dsp:spPr>
        <a:xfrm>
          <a:off x="0" y="2793436"/>
          <a:ext cx="5957349" cy="11171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00DCD1-C61F-4FF3-B4E0-13F496B4DBA7}">
      <dsp:nvSpPr>
        <dsp:cNvPr id="0" name=""/>
        <dsp:cNvSpPr/>
      </dsp:nvSpPr>
      <dsp:spPr>
        <a:xfrm>
          <a:off x="337947" y="3044802"/>
          <a:ext cx="614450" cy="6144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5970BA-38AA-4A21-A5EC-8B82B6D21653}">
      <dsp:nvSpPr>
        <dsp:cNvPr id="0" name=""/>
        <dsp:cNvSpPr/>
      </dsp:nvSpPr>
      <dsp:spPr>
        <a:xfrm>
          <a:off x="1290346" y="2793436"/>
          <a:ext cx="4667002" cy="1117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235" tIns="118235" rIns="118235" bIns="118235" numCol="1" spcCol="1270" anchor="ctr" anchorCtr="0">
          <a:noAutofit/>
        </a:bodyPr>
        <a:lstStyle/>
        <a:p>
          <a:pPr marL="0" lvl="0" indent="0" algn="l" defTabSz="800100">
            <a:lnSpc>
              <a:spcPct val="100000"/>
            </a:lnSpc>
            <a:spcBef>
              <a:spcPct val="0"/>
            </a:spcBef>
            <a:spcAft>
              <a:spcPct val="35000"/>
            </a:spcAft>
            <a:buNone/>
          </a:pPr>
          <a:r>
            <a:rPr lang="fr-CA" sz="1800" kern="1200"/>
            <a:t>Investissement émotionnel</a:t>
          </a:r>
        </a:p>
      </dsp:txBody>
      <dsp:txXfrm>
        <a:off x="1290346" y="2793436"/>
        <a:ext cx="4667002" cy="111718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B7C1F3-9F2D-4A23-91D1-FF7D7436D472}" type="datetimeFigureOut">
              <a:rPr lang="en-CA" smtClean="0"/>
              <a:t>2026-02-26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6B448-90E2-4C81-9796-C38677A7F84A}" type="slidenum">
              <a:rPr lang="en-CA" smtClean="0"/>
              <a:t>‹N°›</a:t>
            </a:fld>
            <a:endParaRPr lang="en-CA"/>
          </a:p>
        </p:txBody>
      </p:sp>
    </p:spTree>
    <p:extLst>
      <p:ext uri="{BB962C8B-B14F-4D97-AF65-F5344CB8AC3E}">
        <p14:creationId xmlns:p14="http://schemas.microsoft.com/office/powerpoint/2010/main" val="138197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EB6B448-90E2-4C81-9796-C38677A7F84A}" type="slidenum">
              <a:rPr lang="en-CA" smtClean="0"/>
              <a:t>1</a:t>
            </a:fld>
            <a:endParaRPr lang="en-CA"/>
          </a:p>
        </p:txBody>
      </p:sp>
    </p:spTree>
    <p:extLst>
      <p:ext uri="{BB962C8B-B14F-4D97-AF65-F5344CB8AC3E}">
        <p14:creationId xmlns:p14="http://schemas.microsoft.com/office/powerpoint/2010/main" val="146266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fr-CA" noProof="0"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fr-CA"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fr-CA"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fr-CA"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fr-CA"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buNone/>
            </a:pPr>
            <a:endParaRPr lang="fr-FR" dirty="0">
              <a:effectLst/>
            </a:endParaRP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EB6B448-90E2-4C81-9796-C38677A7F84A}" type="slidenum">
              <a:rPr lang="en-CA" smtClean="0"/>
              <a:t>20</a:t>
            </a:fld>
            <a:endParaRPr lang="en-CA"/>
          </a:p>
        </p:txBody>
      </p:sp>
    </p:spTree>
    <p:extLst>
      <p:ext uri="{BB962C8B-B14F-4D97-AF65-F5344CB8AC3E}">
        <p14:creationId xmlns:p14="http://schemas.microsoft.com/office/powerpoint/2010/main" val="3742867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F95907-6045-4260-BD41-3EA82C21CEC2}" type="datetimeFigureOut">
              <a:rPr lang="en-CA" smtClean="0"/>
              <a:t>2026-02-26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BA93AF-C95D-41FF-BF46-04E96AE49BEC}" type="slidenum">
              <a:rPr lang="en-CA" smtClean="0"/>
              <a:t>‹N°›</a:t>
            </a:fld>
            <a:endParaRPr lang="en-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94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95907-6045-4260-BD41-3EA82C21CEC2}" type="datetimeFigureOut">
              <a:rPr lang="en-CA" smtClean="0"/>
              <a:t>2026-02-26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1604116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95907-6045-4260-BD41-3EA82C21CEC2}" type="datetimeFigureOut">
              <a:rPr lang="en-CA" smtClean="0"/>
              <a:t>2026-02-26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BA93AF-C95D-41FF-BF46-04E96AE49BEC}" type="slidenum">
              <a:rPr lang="en-CA" smtClean="0"/>
              <a:t>‹N°›</a:t>
            </a:fld>
            <a:endParaRPr lang="en-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5441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F95907-6045-4260-BD41-3EA82C21CEC2}" type="datetimeFigureOut">
              <a:rPr lang="en-CA" smtClean="0"/>
              <a:t>2026-02-26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1587165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F95907-6045-4260-BD41-3EA82C21CEC2}" type="datetimeFigureOut">
              <a:rPr lang="en-CA" smtClean="0"/>
              <a:t>2026-02-26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189097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F95907-6045-4260-BD41-3EA82C21CEC2}" type="datetimeFigureOut">
              <a:rPr lang="en-CA" smtClean="0"/>
              <a:t>2026-02-26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2320735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EF95907-6045-4260-BD41-3EA82C21CEC2}" type="datetimeFigureOut">
              <a:rPr lang="en-CA" smtClean="0"/>
              <a:t>2026-02-26</a:t>
            </a:fld>
            <a:endParaRPr lang="en-C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CA"/>
          </a:p>
        </p:txBody>
      </p:sp>
      <p:sp>
        <p:nvSpPr>
          <p:cNvPr id="9" name="Slide Number Placeholder 8"/>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2631311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EF95907-6045-4260-BD41-3EA82C21CEC2}" type="datetimeFigureOut">
              <a:rPr lang="en-CA" smtClean="0"/>
              <a:t>2026-02-26</a:t>
            </a:fld>
            <a:endParaRPr lang="en-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C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7BA93AF-C95D-41FF-BF46-04E96AE49BEC}" type="slidenum">
              <a:rPr lang="en-CA" smtClean="0"/>
              <a:t>‹N°›</a:t>
            </a:fld>
            <a:endParaRPr lang="en-CA"/>
          </a:p>
        </p:txBody>
      </p:sp>
    </p:spTree>
    <p:extLst>
      <p:ext uri="{BB962C8B-B14F-4D97-AF65-F5344CB8AC3E}">
        <p14:creationId xmlns:p14="http://schemas.microsoft.com/office/powerpoint/2010/main" val="187399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F95907-6045-4260-BD41-3EA82C21CEC2}" type="datetimeFigureOut">
              <a:rPr lang="en-CA" smtClean="0"/>
              <a:t>2026-02-26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70933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95907-6045-4260-BD41-3EA82C21CEC2}" type="datetimeFigureOut">
              <a:rPr lang="en-CA" smtClean="0"/>
              <a:t>2026-02-26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188302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95907-6045-4260-BD41-3EA82C21CEC2}" type="datetimeFigureOut">
              <a:rPr lang="en-CA" smtClean="0"/>
              <a:t>2026-02-26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BA93AF-C95D-41FF-BF46-04E96AE49BEC}" type="slidenum">
              <a:rPr lang="en-CA" smtClean="0"/>
              <a:t>‹N°›</a:t>
            </a:fld>
            <a:endParaRPr lang="en-CA"/>
          </a:p>
        </p:txBody>
      </p:sp>
    </p:spTree>
    <p:extLst>
      <p:ext uri="{BB962C8B-B14F-4D97-AF65-F5344CB8AC3E}">
        <p14:creationId xmlns:p14="http://schemas.microsoft.com/office/powerpoint/2010/main" val="193595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EF95907-6045-4260-BD41-3EA82C21CEC2}" type="datetimeFigureOut">
              <a:rPr lang="en-CA" smtClean="0"/>
              <a:t>2026-02-26</a:t>
            </a:fld>
            <a:endParaRPr lang="en-C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C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7BA93AF-C95D-41FF-BF46-04E96AE49BEC}" type="slidenum">
              <a:rPr lang="en-CA" smtClean="0"/>
              <a:t>‹N°›</a:t>
            </a:fld>
            <a:endParaRPr lang="en-C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26037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0F_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FA6B9-9898-A871-0B35-77FFB6192D6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F0CD4E-A714-BCA7-4F38-CE5F83D6573E}"/>
              </a:ext>
            </a:extLst>
          </p:cNvPr>
          <p:cNvPicPr>
            <a:picLocks noChangeAspect="1"/>
          </p:cNvPicPr>
          <p:nvPr/>
        </p:nvPicPr>
        <p:blipFill>
          <a:blip r:embed="rId3">
            <a:extLst>
              <a:ext uri="{28A0092B-C50C-407E-A947-70E740481C1C}">
                <a14:useLocalDpi xmlns:a14="http://schemas.microsoft.com/office/drawing/2010/main" val="0"/>
              </a:ext>
            </a:extLst>
          </a:blip>
          <a:srcRect t="16250" b="16250"/>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p:nvSpPr>
          <p:cNvPr id="2" name="Title 1">
            <a:extLst>
              <a:ext uri="{FF2B5EF4-FFF2-40B4-BE49-F238E27FC236}">
                <a16:creationId xmlns:a16="http://schemas.microsoft.com/office/drawing/2014/main" id="{7A10BDDF-6CDB-C6EA-1D50-B741B71D36C9}"/>
              </a:ext>
            </a:extLst>
          </p:cNvPr>
          <p:cNvSpPr>
            <a:spLocks noGrp="1"/>
          </p:cNvSpPr>
          <p:nvPr>
            <p:ph type="ctrTitle"/>
          </p:nvPr>
        </p:nvSpPr>
        <p:spPr>
          <a:xfrm>
            <a:off x="589556" y="5746071"/>
            <a:ext cx="7015499" cy="852260"/>
          </a:xfrm>
        </p:spPr>
        <p:txBody>
          <a:bodyPr anchor="ctr">
            <a:normAutofit/>
          </a:bodyPr>
          <a:lstStyle/>
          <a:p>
            <a:pPr algn="l"/>
            <a:r>
              <a:rPr lang="en-CA" sz="3600" dirty="0"/>
              <a:t> </a:t>
            </a:r>
          </a:p>
        </p:txBody>
      </p:sp>
      <p:sp>
        <p:nvSpPr>
          <p:cNvPr id="6" name="TextBox 5">
            <a:extLst>
              <a:ext uri="{FF2B5EF4-FFF2-40B4-BE49-F238E27FC236}">
                <a16:creationId xmlns:a16="http://schemas.microsoft.com/office/drawing/2014/main" id="{40F6358B-055E-D469-F0FA-0B250B411DC3}"/>
              </a:ext>
            </a:extLst>
          </p:cNvPr>
          <p:cNvSpPr txBox="1"/>
          <p:nvPr/>
        </p:nvSpPr>
        <p:spPr>
          <a:xfrm>
            <a:off x="194310" y="5700351"/>
            <a:ext cx="11803379" cy="584775"/>
          </a:xfrm>
          <a:prstGeom prst="rect">
            <a:avLst/>
          </a:prstGeom>
          <a:noFill/>
        </p:spPr>
        <p:txBody>
          <a:bodyPr wrap="square">
            <a:spAutoFit/>
          </a:bodyPr>
          <a:lstStyle/>
          <a:p>
            <a:r>
              <a:rPr lang="fr-FR" sz="3200" dirty="0"/>
              <a:t>L’EMPATHIE DANS LE LEADERSHIP: UN CONTEXTE SOUS TENSION</a:t>
            </a:r>
            <a:endParaRPr lang="en-CA" sz="3200" dirty="0"/>
          </a:p>
        </p:txBody>
      </p:sp>
    </p:spTree>
    <p:extLst>
      <p:ext uri="{BB962C8B-B14F-4D97-AF65-F5344CB8AC3E}">
        <p14:creationId xmlns:p14="http://schemas.microsoft.com/office/powerpoint/2010/main" val="19942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814A16-0F09-7BCC-465D-E61A83F14F68}"/>
              </a:ext>
            </a:extLst>
          </p:cNvPr>
          <p:cNvPicPr>
            <a:picLocks noChangeAspect="1"/>
          </p:cNvPicPr>
          <p:nvPr/>
        </p:nvPicPr>
        <p:blipFill>
          <a:blip r:embed="rId3">
            <a:duotone>
              <a:schemeClr val="bg2">
                <a:shade val="45000"/>
                <a:satMod val="135000"/>
              </a:schemeClr>
              <a:prstClr val="white"/>
            </a:duotone>
            <a:alphaModFix amt="35000"/>
            <a:extLst>
              <a:ext uri="{28A0092B-C50C-407E-A947-70E740481C1C}">
                <a14:useLocalDpi xmlns:a14="http://schemas.microsoft.com/office/drawing/2010/main" val="0"/>
              </a:ext>
            </a:extLst>
          </a:blip>
          <a:srcRect t="7865" b="7865"/>
          <a:stretch>
            <a:fillRect/>
          </a:stretch>
        </p:blipFill>
        <p:spPr>
          <a:xfrm>
            <a:off x="20" y="10"/>
            <a:ext cx="12191980" cy="6857990"/>
          </a:xfrm>
          <a:prstGeom prst="rect">
            <a:avLst/>
          </a:prstGeom>
        </p:spPr>
      </p:pic>
      <p:cxnSp>
        <p:nvCxnSpPr>
          <p:cNvPr id="8" name="Straight Connector 7">
            <a:extLst>
              <a:ext uri="{FF2B5EF4-FFF2-40B4-BE49-F238E27FC236}">
                <a16:creationId xmlns:a16="http://schemas.microsoft.com/office/drawing/2014/main" id="{20287E58-BFA2-4780-8829-AAA140F4AF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392843" y="2377440"/>
            <a:ext cx="10058400" cy="4023360"/>
          </a:xfrm>
        </p:spPr>
        <p:txBody>
          <a:bodyPr>
            <a:normAutofit/>
          </a:bodyPr>
          <a:lstStyle/>
          <a:p>
            <a:r>
              <a:rPr lang="fr-FR" sz="3200" dirty="0"/>
              <a:t>« L’empathie est le principal problème de la civilisation occidentale. »</a:t>
            </a:r>
          </a:p>
          <a:p>
            <a:pPr algn="r"/>
            <a:r>
              <a:rPr lang="fr-FR" sz="3200" dirty="0"/>
              <a:t>— Elon Musk</a:t>
            </a:r>
          </a:p>
          <a:p>
            <a:r>
              <a:rPr lang="fr-FR" dirty="0"/>
              <a:t> </a:t>
            </a:r>
          </a:p>
        </p:txBody>
      </p:sp>
      <p:sp>
        <p:nvSpPr>
          <p:cNvPr id="10" name="Rectangle 9">
            <a:extLst>
              <a:ext uri="{FF2B5EF4-FFF2-40B4-BE49-F238E27FC236}">
                <a16:creationId xmlns:a16="http://schemas.microsoft.com/office/drawing/2014/main" id="{6FA44386-17EF-471B-BBDB-C20ACD5A2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6C4828D-6EB3-42F1-B844-8F3B0D0E1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580" y="598373"/>
            <a:ext cx="10058400" cy="911450"/>
          </a:xfrm>
        </p:spPr>
        <p:txBody>
          <a:bodyPr>
            <a:normAutofit/>
          </a:bodyPr>
          <a:lstStyle/>
          <a:p>
            <a:pPr algn="ctr"/>
            <a:r>
              <a:rPr lang="fr-FR" sz="4200" dirty="0"/>
              <a:t>RAPIDITÉ VS COMPLEXITÉ HUMAINE</a:t>
            </a:r>
            <a:endParaRPr sz="4200" dirty="0"/>
          </a:p>
        </p:txBody>
      </p:sp>
      <p:sp>
        <p:nvSpPr>
          <p:cNvPr id="3" name="Content Placeholder 2"/>
          <p:cNvSpPr>
            <a:spLocks noGrp="1"/>
          </p:cNvSpPr>
          <p:nvPr>
            <p:ph idx="1"/>
          </p:nvPr>
        </p:nvSpPr>
        <p:spPr>
          <a:xfrm>
            <a:off x="1371969" y="1919083"/>
            <a:ext cx="10058400" cy="1382098"/>
          </a:xfrm>
        </p:spPr>
        <p:txBody>
          <a:bodyPr/>
          <a:lstStyle/>
          <a:p>
            <a:r>
              <a:rPr dirty="0"/>
              <a:t>Une vision du leadership </a:t>
            </a:r>
            <a:r>
              <a:rPr dirty="0" err="1"/>
              <a:t>axée</a:t>
            </a:r>
            <a:r>
              <a:rPr dirty="0"/>
              <a:t> sur la </a:t>
            </a:r>
            <a:r>
              <a:rPr dirty="0" err="1"/>
              <a:t>rapidité</a:t>
            </a:r>
            <a:r>
              <a:rPr dirty="0"/>
              <a:t>, </a:t>
            </a:r>
            <a:r>
              <a:rPr dirty="0" err="1"/>
              <a:t>l’autorité</a:t>
            </a:r>
            <a:r>
              <a:rPr dirty="0"/>
              <a:t> et la performance </a:t>
            </a:r>
            <a:r>
              <a:rPr dirty="0" err="1"/>
              <a:t>immédiate</a:t>
            </a:r>
            <a:r>
              <a:rPr dirty="0"/>
              <a:t>.</a:t>
            </a:r>
          </a:p>
          <a:p>
            <a:r>
              <a:rPr lang="fr-CA" dirty="0"/>
              <a:t> </a:t>
            </a:r>
            <a:endParaRPr dirty="0"/>
          </a:p>
        </p:txBody>
      </p:sp>
      <p:pic>
        <p:nvPicPr>
          <p:cNvPr id="1026" name="Picture 2" descr="How To Stop Being A Perfectionist And Achieve a More Balanced Life">
            <a:extLst>
              <a:ext uri="{FF2B5EF4-FFF2-40B4-BE49-F238E27FC236}">
                <a16:creationId xmlns:a16="http://schemas.microsoft.com/office/drawing/2014/main" id="{5C80A1F4-EB5D-5ABF-AA36-49ECFC241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280" y="2428409"/>
            <a:ext cx="47625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5825B7C-90C6-3C04-68BD-1C662BD9F03E}"/>
              </a:ext>
            </a:extLst>
          </p:cNvPr>
          <p:cNvPicPr>
            <a:picLocks noChangeAspect="1"/>
          </p:cNvPicPr>
          <p:nvPr/>
        </p:nvPicPr>
        <p:blipFill>
          <a:blip r:embed="rId4"/>
          <a:srcRect t="3004" b="12357"/>
          <a:stretch>
            <a:fillRect/>
          </a:stretch>
        </p:blipFill>
        <p:spPr>
          <a:xfrm>
            <a:off x="6096000" y="2428409"/>
            <a:ext cx="4743450" cy="26765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F5E263C-FB7E-4A3E-AD04-5140CD3D1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E65ED8C-90F7-4EB0-ACCB-64AEF411E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492370" y="516835"/>
            <a:ext cx="3084844" cy="5772840"/>
          </a:xfrm>
        </p:spPr>
        <p:txBody>
          <a:bodyPr anchor="ctr">
            <a:normAutofit/>
          </a:bodyPr>
          <a:lstStyle/>
          <a:p>
            <a:r>
              <a:rPr lang="fr-FR" sz="3600">
                <a:solidFill>
                  <a:srgbClr val="FFFFFF"/>
                </a:solidFill>
              </a:rPr>
              <a:t>LEADERSHIP PUBLIC: L’EMPATHIE EN QUESTION</a:t>
            </a:r>
          </a:p>
        </p:txBody>
      </p:sp>
      <p:sp>
        <p:nvSpPr>
          <p:cNvPr id="15" name="Rectangle 14">
            <a:extLst>
              <a:ext uri="{FF2B5EF4-FFF2-40B4-BE49-F238E27FC236}">
                <a16:creationId xmlns:a16="http://schemas.microsoft.com/office/drawing/2014/main" id="{6604E3BF-88F7-4D19-BEC9-8486966EA4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graphicFrame>
        <p:nvGraphicFramePr>
          <p:cNvPr id="6" name="Content Placeholder 2">
            <a:extLst>
              <a:ext uri="{FF2B5EF4-FFF2-40B4-BE49-F238E27FC236}">
                <a16:creationId xmlns:a16="http://schemas.microsoft.com/office/drawing/2014/main" id="{AD4293A1-C249-A4BF-D435-AB60AF822E9F}"/>
              </a:ext>
            </a:extLst>
          </p:cNvPr>
          <p:cNvGraphicFramePr>
            <a:graphicFrameLocks noGrp="1"/>
          </p:cNvGraphicFramePr>
          <p:nvPr>
            <p:ph idx="1"/>
            <p:extLst>
              <p:ext uri="{D42A27DB-BD31-4B8C-83A1-F6EECF244321}">
                <p14:modId xmlns:p14="http://schemas.microsoft.com/office/powerpoint/2010/main" val="303343505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sz="4200" dirty="0"/>
              <a:t>POURQUOI PARLER D’EMPATHIE ? </a:t>
            </a:r>
            <a:br>
              <a:rPr lang="en-CA" sz="4200" dirty="0"/>
            </a:br>
            <a:r>
              <a:rPr sz="4200" dirty="0"/>
              <a:t>(CE QUE DIT LA RECHERCHE)</a:t>
            </a:r>
          </a:p>
        </p:txBody>
      </p:sp>
      <p:sp>
        <p:nvSpPr>
          <p:cNvPr id="6" name="TextBox 5">
            <a:extLst>
              <a:ext uri="{FF2B5EF4-FFF2-40B4-BE49-F238E27FC236}">
                <a16:creationId xmlns:a16="http://schemas.microsoft.com/office/drawing/2014/main" id="{1A1D6E51-E85E-FA88-79B3-D356923F9D34}"/>
              </a:ext>
            </a:extLst>
          </p:cNvPr>
          <p:cNvSpPr txBox="1"/>
          <p:nvPr/>
        </p:nvSpPr>
        <p:spPr>
          <a:xfrm>
            <a:off x="8313323" y="6488668"/>
            <a:ext cx="3751326" cy="369332"/>
          </a:xfrm>
          <a:prstGeom prst="rect">
            <a:avLst/>
          </a:prstGeom>
          <a:noFill/>
        </p:spPr>
        <p:txBody>
          <a:bodyPr wrap="square">
            <a:spAutoFit/>
          </a:bodyPr>
          <a:lstStyle/>
          <a:p>
            <a:pPr>
              <a:buClr>
                <a:schemeClr val="accent5"/>
              </a:buClr>
            </a:pPr>
            <a:r>
              <a:rPr lang="fr-FR" dirty="0"/>
              <a:t>(Synthèse de la littérature 2020–2025)</a:t>
            </a:r>
          </a:p>
        </p:txBody>
      </p:sp>
      <p:sp>
        <p:nvSpPr>
          <p:cNvPr id="8" name="Rectangle : coins arrondis 4">
            <a:extLst>
              <a:ext uri="{FF2B5EF4-FFF2-40B4-BE49-F238E27FC236}">
                <a16:creationId xmlns:a16="http://schemas.microsoft.com/office/drawing/2014/main" id="{2526AB02-45D9-0E6B-E662-C5B73A2A6CF1}"/>
              </a:ext>
            </a:extLst>
          </p:cNvPr>
          <p:cNvSpPr txBox="1"/>
          <p:nvPr/>
        </p:nvSpPr>
        <p:spPr>
          <a:xfrm>
            <a:off x="6096000" y="2293407"/>
            <a:ext cx="5269298" cy="40098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7625" tIns="31750" rIns="47625" bIns="31750" numCol="1" spcCol="1270" anchor="ctr" anchorCtr="0">
            <a:noAutofit/>
          </a:bodyPr>
          <a:lstStyle/>
          <a:p>
            <a:pPr marL="91440" marR="0" lvl="0" indent="-91440" algn="ctr" defTabSz="914400" rtl="0" eaLnBrk="1" fontAlgn="auto" latinLnBrk="0" hangingPunct="1">
              <a:lnSpc>
                <a:spcPct val="90000"/>
              </a:lnSpc>
              <a:spcBef>
                <a:spcPts val="1200"/>
              </a:spcBef>
              <a:spcAft>
                <a:spcPts val="200"/>
              </a:spcAft>
              <a:buClr>
                <a:srgbClr val="3494BA"/>
              </a:buClr>
              <a:buSzPct val="100000"/>
              <a:buFont typeface="Calibri" panose="020F0502020204030204" pitchFamily="34" charset="0"/>
              <a:buNone/>
              <a:tabLst/>
              <a:defRPr/>
            </a:pPr>
            <a:r>
              <a:rPr kumimoji="0" lang="fr-FR" sz="2800" b="1"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Avec empathie</a:t>
            </a:r>
          </a:p>
          <a:p>
            <a:pPr marL="342900" marR="0" lvl="0" indent="-342900" fontAlgn="auto">
              <a:lnSpc>
                <a:spcPct val="90000"/>
              </a:lnSpc>
              <a:spcBef>
                <a:spcPts val="1200"/>
              </a:spcBef>
              <a:spcAft>
                <a:spcPts val="200"/>
              </a:spcAft>
              <a:buClr>
                <a:srgbClr val="84ACB6"/>
              </a:buClr>
              <a:buSzPct val="100000"/>
              <a:buFont typeface="Arial" panose="020B0604020202020204" pitchFamily="34" charset="0"/>
              <a:buChar char="•"/>
              <a:tabLst/>
              <a:defRPr/>
            </a:pPr>
            <a:r>
              <a:rPr lang="fr-FR" sz="2400" dirty="0">
                <a:solidFill>
                  <a:schemeClr val="tx1"/>
                </a:solidFill>
              </a:rPr>
              <a:t>Une implication et une mobilisation renforcées</a:t>
            </a:r>
          </a:p>
          <a:p>
            <a:pPr marL="342900" marR="0" lvl="0" indent="-342900" fontAlgn="auto">
              <a:lnSpc>
                <a:spcPct val="90000"/>
              </a:lnSpc>
              <a:spcBef>
                <a:spcPts val="1200"/>
              </a:spcBef>
              <a:spcAft>
                <a:spcPts val="200"/>
              </a:spcAft>
              <a:buClr>
                <a:srgbClr val="84ACB6"/>
              </a:buClr>
              <a:buSzPct val="100000"/>
              <a:buFont typeface="Arial" panose="020B0604020202020204" pitchFamily="34" charset="0"/>
              <a:buChar char="•"/>
              <a:tabLst/>
              <a:defRPr/>
            </a:pPr>
            <a:r>
              <a:rPr lang="fr-FR" sz="2400" dirty="0">
                <a:solidFill>
                  <a:schemeClr val="tx1"/>
                </a:solidFill>
              </a:rPr>
              <a:t>Une sécurité psychologique favorisant des prises de décisions plus pertinentes</a:t>
            </a:r>
          </a:p>
          <a:p>
            <a:pPr marL="342900" marR="0" lvl="0" indent="-342900" fontAlgn="auto">
              <a:lnSpc>
                <a:spcPct val="90000"/>
              </a:lnSpc>
              <a:spcBef>
                <a:spcPts val="1200"/>
              </a:spcBef>
              <a:spcAft>
                <a:spcPts val="200"/>
              </a:spcAft>
              <a:buClr>
                <a:srgbClr val="84ACB6"/>
              </a:buClr>
              <a:buSzPct val="100000"/>
              <a:buFont typeface="Arial" panose="020B0604020202020204" pitchFamily="34" charset="0"/>
              <a:buChar char="•"/>
              <a:tabLst/>
              <a:defRPr/>
            </a:pPr>
            <a:r>
              <a:rPr lang="fr-FR" sz="2400" dirty="0">
                <a:solidFill>
                  <a:schemeClr val="tx1"/>
                </a:solidFill>
              </a:rPr>
              <a:t>Une cohésion renforcée et une meilleure acceptation des décisions complexes</a:t>
            </a:r>
          </a:p>
          <a:p>
            <a:pPr marL="342900" marR="0" lvl="0" indent="-342900" fontAlgn="auto">
              <a:lnSpc>
                <a:spcPct val="90000"/>
              </a:lnSpc>
              <a:spcBef>
                <a:spcPts val="1200"/>
              </a:spcBef>
              <a:spcAft>
                <a:spcPts val="200"/>
              </a:spcAft>
              <a:buClr>
                <a:srgbClr val="84ACB6"/>
              </a:buClr>
              <a:buSzPct val="100000"/>
              <a:buFont typeface="Arial" panose="020B0604020202020204" pitchFamily="34" charset="0"/>
              <a:buChar char="•"/>
              <a:tabLst/>
              <a:defRPr/>
            </a:pPr>
            <a:r>
              <a:rPr lang="fr-FR" sz="2400" dirty="0">
                <a:solidFill>
                  <a:schemeClr val="tx1"/>
                </a:solidFill>
              </a:rPr>
              <a:t>Une résilience accrue et une capacité d’adaptation face à l’incertitude</a:t>
            </a:r>
          </a:p>
          <a:p>
            <a:pPr algn="ctr"/>
            <a:endParaRPr lang="fr-FR" sz="2800" b="1" dirty="0"/>
          </a:p>
        </p:txBody>
      </p:sp>
      <p:sp>
        <p:nvSpPr>
          <p:cNvPr id="9" name="ZoneTexte 8">
            <a:extLst>
              <a:ext uri="{FF2B5EF4-FFF2-40B4-BE49-F238E27FC236}">
                <a16:creationId xmlns:a16="http://schemas.microsoft.com/office/drawing/2014/main" id="{6C97FFBD-BC73-1D19-C9AA-E266CFF34A96}"/>
              </a:ext>
            </a:extLst>
          </p:cNvPr>
          <p:cNvSpPr txBox="1"/>
          <p:nvPr/>
        </p:nvSpPr>
        <p:spPr>
          <a:xfrm>
            <a:off x="1017270" y="1830034"/>
            <a:ext cx="4777224" cy="2739211"/>
          </a:xfrm>
          <a:prstGeom prst="rect">
            <a:avLst/>
          </a:prstGeom>
          <a:noFill/>
        </p:spPr>
        <p:txBody>
          <a:bodyPr wrap="square">
            <a:spAutoFit/>
          </a:bodyPr>
          <a:lstStyle/>
          <a:p>
            <a:pPr algn="ctr"/>
            <a:r>
              <a:rPr lang="fr-FR" sz="2800" b="1" dirty="0"/>
              <a:t>Sans empathie</a:t>
            </a:r>
          </a:p>
          <a:p>
            <a:pPr marL="342900" indent="-342900">
              <a:buClr>
                <a:srgbClr val="809BA6"/>
              </a:buClr>
              <a:buFont typeface="Arial" panose="020B0604020202020204" pitchFamily="34" charset="0"/>
              <a:buChar char="•"/>
            </a:pPr>
            <a:r>
              <a:rPr lang="fr-FR" sz="2400" dirty="0"/>
              <a:t>Désengagement et perte de sens</a:t>
            </a:r>
          </a:p>
          <a:p>
            <a:pPr marL="342900" indent="-342900">
              <a:buClr>
                <a:srgbClr val="809BA6"/>
              </a:buClr>
              <a:buFont typeface="Arial" panose="020B0604020202020204" pitchFamily="34" charset="0"/>
              <a:buChar char="•"/>
            </a:pPr>
            <a:r>
              <a:rPr lang="fr-FR" sz="2400" dirty="0"/>
              <a:t>Stress, burnout et absentéisme</a:t>
            </a:r>
          </a:p>
          <a:p>
            <a:pPr marL="342900" indent="-342900">
              <a:buClr>
                <a:srgbClr val="809BA6"/>
              </a:buClr>
              <a:buFont typeface="Arial" panose="020B0604020202020204" pitchFamily="34" charset="0"/>
              <a:buChar char="•"/>
            </a:pPr>
            <a:r>
              <a:rPr lang="fr-FR" sz="2400" dirty="0"/>
              <a:t>Cynisme et méfiance organisationnelle</a:t>
            </a:r>
          </a:p>
          <a:p>
            <a:pPr marL="342900" indent="-342900">
              <a:buClr>
                <a:srgbClr val="809BA6"/>
              </a:buClr>
              <a:buFont typeface="Arial" panose="020B0604020202020204" pitchFamily="34" charset="0"/>
              <a:buChar char="•"/>
            </a:pPr>
            <a:r>
              <a:rPr lang="fr-FR" sz="2400" dirty="0"/>
              <a:t>Performance collective fragilisée à moyen terme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5E263C-FB7E-4A3E-AD04-5140CD3D1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65ED8C-90F7-4EB0-ACCB-64AEF411E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F82E32AC-A214-7E11-B6CC-41C86DD285FC}"/>
              </a:ext>
            </a:extLst>
          </p:cNvPr>
          <p:cNvSpPr>
            <a:spLocks noGrp="1"/>
          </p:cNvSpPr>
          <p:nvPr>
            <p:ph type="title"/>
          </p:nvPr>
        </p:nvSpPr>
        <p:spPr>
          <a:xfrm>
            <a:off x="492370" y="516835"/>
            <a:ext cx="3084844" cy="5772840"/>
          </a:xfrm>
        </p:spPr>
        <p:txBody>
          <a:bodyPr anchor="ctr">
            <a:normAutofit/>
          </a:bodyPr>
          <a:lstStyle/>
          <a:p>
            <a:r>
              <a:rPr lang="fr-CA" sz="3600">
                <a:solidFill>
                  <a:srgbClr val="FFFFFF"/>
                </a:solidFill>
              </a:rPr>
              <a:t>SONDAGE:</a:t>
            </a:r>
            <a:br>
              <a:rPr lang="fr-CA" sz="3600">
                <a:solidFill>
                  <a:srgbClr val="FFFFFF"/>
                </a:solidFill>
              </a:rPr>
            </a:br>
            <a:r>
              <a:rPr lang="fr-CA" sz="3600">
                <a:solidFill>
                  <a:srgbClr val="FFFFFF"/>
                </a:solidFill>
              </a:rPr>
              <a:t>DÉMARCHE ET PORTÉE</a:t>
            </a:r>
            <a:endParaRPr lang="en-CA" sz="3600" dirty="0">
              <a:solidFill>
                <a:srgbClr val="FFFFFF"/>
              </a:solidFill>
            </a:endParaRPr>
          </a:p>
        </p:txBody>
      </p:sp>
      <p:sp>
        <p:nvSpPr>
          <p:cNvPr id="13" name="Rectangle 12">
            <a:extLst>
              <a:ext uri="{FF2B5EF4-FFF2-40B4-BE49-F238E27FC236}">
                <a16:creationId xmlns:a16="http://schemas.microsoft.com/office/drawing/2014/main" id="{6604E3BF-88F7-4D19-BEC9-8486966EA4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graphicFrame>
        <p:nvGraphicFramePr>
          <p:cNvPr id="5" name="Content Placeholder 2">
            <a:extLst>
              <a:ext uri="{FF2B5EF4-FFF2-40B4-BE49-F238E27FC236}">
                <a16:creationId xmlns:a16="http://schemas.microsoft.com/office/drawing/2014/main" id="{9196A437-EE35-3967-91AB-82315EFFC674}"/>
              </a:ext>
            </a:extLst>
          </p:cNvPr>
          <p:cNvGraphicFramePr>
            <a:graphicFrameLocks noGrp="1"/>
          </p:cNvGraphicFramePr>
          <p:nvPr>
            <p:ph idx="1"/>
            <p:extLst>
              <p:ext uri="{D42A27DB-BD31-4B8C-83A1-F6EECF244321}">
                <p14:modId xmlns:p14="http://schemas.microsoft.com/office/powerpoint/2010/main" val="3226728210"/>
              </p:ext>
            </p:extLst>
          </p:nvPr>
        </p:nvGraphicFramePr>
        <p:xfrm>
          <a:off x="4745296" y="218849"/>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240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F83BAE65-D215-4292-9498-D9610AC2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2529" y="457200"/>
            <a:ext cx="4535715" cy="1497484"/>
          </a:xfrm>
        </p:spPr>
        <p:txBody>
          <a:bodyPr>
            <a:noAutofit/>
          </a:bodyPr>
          <a:lstStyle/>
          <a:p>
            <a:r>
              <a:rPr lang="fr-FR" sz="3200" dirty="0"/>
              <a:t>UN LEADERSHIP EXERCÉ DANS UN CONTEXTE CONTRAIGNANT</a:t>
            </a:r>
          </a:p>
        </p:txBody>
      </p:sp>
      <p:cxnSp>
        <p:nvCxnSpPr>
          <p:cNvPr id="34" name="Straight Connector 27">
            <a:extLst>
              <a:ext uri="{FF2B5EF4-FFF2-40B4-BE49-F238E27FC236}">
                <a16:creationId xmlns:a16="http://schemas.microsoft.com/office/drawing/2014/main" id="{5C99ACED-3F9B-471D-97BC-E5D2D2319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7859485" y="2198914"/>
            <a:ext cx="3690257" cy="3670180"/>
          </a:xfrm>
        </p:spPr>
        <p:txBody>
          <a:bodyPr>
            <a:normAutofit/>
          </a:bodyPr>
          <a:lstStyle/>
          <a:p>
            <a:pPr lvl="1">
              <a:buFont typeface="Arial" panose="020B0604020202020204" pitchFamily="34" charset="0"/>
              <a:buChar char="•"/>
            </a:pPr>
            <a:r>
              <a:rPr lang="fr-FR" sz="2000" dirty="0"/>
              <a:t>Le sondage documente l’évaluation de facteurs contextuels précis liés à la prise en compte de l’impact humain dans les décisions</a:t>
            </a:r>
          </a:p>
          <a:p>
            <a:pPr>
              <a:buFont typeface="Arial" panose="020B0604020202020204" pitchFamily="34" charset="0"/>
              <a:buChar char="•"/>
            </a:pPr>
            <a:endParaRPr lang="fr-FR" dirty="0"/>
          </a:p>
          <a:p>
            <a:pPr lvl="1">
              <a:buFont typeface="Arial" panose="020B0604020202020204" pitchFamily="34" charset="0"/>
              <a:buChar char="•"/>
            </a:pPr>
            <a:r>
              <a:rPr lang="fr-FR" sz="2000" dirty="0"/>
              <a:t>Aucun écart significatif selon l’ordre de gouvernement, le genre ou l’expérience.</a:t>
            </a:r>
          </a:p>
          <a:p>
            <a:endParaRPr lang="fr-FR" dirty="0"/>
          </a:p>
        </p:txBody>
      </p:sp>
      <p:sp>
        <p:nvSpPr>
          <p:cNvPr id="35" name="Rectangle 34">
            <a:extLst>
              <a:ext uri="{FF2B5EF4-FFF2-40B4-BE49-F238E27FC236}">
                <a16:creationId xmlns:a16="http://schemas.microsoft.com/office/drawing/2014/main" id="{86C05757-249C-4F2B-B326-B940FDD9C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6" name="Rectangle 35">
            <a:extLst>
              <a:ext uri="{FF2B5EF4-FFF2-40B4-BE49-F238E27FC236}">
                <a16:creationId xmlns:a16="http://schemas.microsoft.com/office/drawing/2014/main" id="{EE922679-5189-4C5C-9FBB-6839F89C6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grpSp>
        <p:nvGrpSpPr>
          <p:cNvPr id="15" name="Groupe 14">
            <a:extLst>
              <a:ext uri="{FF2B5EF4-FFF2-40B4-BE49-F238E27FC236}">
                <a16:creationId xmlns:a16="http://schemas.microsoft.com/office/drawing/2014/main" id="{40B615E8-D0D1-6AC5-E15C-CD24F5620E64}"/>
              </a:ext>
            </a:extLst>
          </p:cNvPr>
          <p:cNvGrpSpPr/>
          <p:nvPr/>
        </p:nvGrpSpPr>
        <p:grpSpPr>
          <a:xfrm>
            <a:off x="633999" y="1452803"/>
            <a:ext cx="6909801" cy="3933106"/>
            <a:chOff x="5996928" y="2764369"/>
            <a:chExt cx="5324603" cy="3184361"/>
          </a:xfrm>
        </p:grpSpPr>
        <p:pic>
          <p:nvPicPr>
            <p:cNvPr id="5" name="Image 4" descr="Une image contenant capture d’écran, Rectangle, carré, conception&#10;&#10;Le contenu généré par l’IA peut être incorrect.">
              <a:extLst>
                <a:ext uri="{FF2B5EF4-FFF2-40B4-BE49-F238E27FC236}">
                  <a16:creationId xmlns:a16="http://schemas.microsoft.com/office/drawing/2014/main" id="{0EAB2697-C2BE-97F3-5CC9-B70DD11A4F3D}"/>
                </a:ext>
              </a:extLst>
            </p:cNvPr>
            <p:cNvPicPr>
              <a:picLocks noChangeAspect="1"/>
            </p:cNvPicPr>
            <p:nvPr/>
          </p:nvPicPr>
          <p:blipFill>
            <a:blip r:embed="rId3">
              <a:extLst>
                <a:ext uri="{28A0092B-C50C-407E-A947-70E740481C1C}">
                  <a14:useLocalDpi xmlns:a14="http://schemas.microsoft.com/office/drawing/2010/main" val="0"/>
                </a:ext>
              </a:extLst>
            </a:blip>
            <a:srcRect t="9988" b="12378"/>
            <a:stretch>
              <a:fillRect/>
            </a:stretch>
          </p:blipFill>
          <p:spPr>
            <a:xfrm>
              <a:off x="5996928" y="2764369"/>
              <a:ext cx="5324603" cy="2563906"/>
            </a:xfrm>
            <a:prstGeom prst="rect">
              <a:avLst/>
            </a:prstGeom>
          </p:spPr>
        </p:pic>
        <p:sp>
          <p:nvSpPr>
            <p:cNvPr id="6" name="ZoneTexte 5">
              <a:extLst>
                <a:ext uri="{FF2B5EF4-FFF2-40B4-BE49-F238E27FC236}">
                  <a16:creationId xmlns:a16="http://schemas.microsoft.com/office/drawing/2014/main" id="{00276815-4A26-BA7E-D685-2208E9103496}"/>
                </a:ext>
              </a:extLst>
            </p:cNvPr>
            <p:cNvSpPr txBox="1"/>
            <p:nvPr/>
          </p:nvSpPr>
          <p:spPr>
            <a:xfrm>
              <a:off x="6609352" y="5350685"/>
              <a:ext cx="1305523" cy="598045"/>
            </a:xfrm>
            <a:prstGeom prst="rect">
              <a:avLst/>
            </a:prstGeom>
            <a:noFill/>
          </p:spPr>
          <p:txBody>
            <a:bodyPr wrap="square" rtlCol="0">
              <a:spAutoFit/>
            </a:bodyPr>
            <a:lstStyle/>
            <a:p>
              <a:pPr algn="ctr" defTabSz="319246">
                <a:spcAft>
                  <a:spcPts val="372"/>
                </a:spcAft>
              </a:pPr>
              <a:r>
                <a:rPr lang="fr-CA" sz="1050" kern="1200" dirty="0">
                  <a:solidFill>
                    <a:schemeClr val="tx1"/>
                  </a:solidFill>
                  <a:latin typeface="+mn-lt"/>
                  <a:ea typeface="+mn-ea"/>
                  <a:cs typeface="+mn-cs"/>
                </a:rPr>
                <a:t>Les contraintes organisationnelles limitent </a:t>
              </a:r>
              <a:r>
                <a:rPr lang="fr-CA" sz="1050" u="sng" kern="1200" dirty="0">
                  <a:solidFill>
                    <a:schemeClr val="tx1"/>
                  </a:solidFill>
                  <a:latin typeface="+mn-lt"/>
                  <a:ea typeface="+mn-ea"/>
                  <a:cs typeface="+mn-cs"/>
                </a:rPr>
                <a:t>modérément</a:t>
              </a:r>
              <a:r>
                <a:rPr lang="fr-CA" sz="1050" kern="1200" dirty="0">
                  <a:solidFill>
                    <a:schemeClr val="tx1"/>
                  </a:solidFill>
                  <a:latin typeface="+mn-lt"/>
                  <a:ea typeface="+mn-ea"/>
                  <a:cs typeface="+mn-cs"/>
                </a:rPr>
                <a:t> ou </a:t>
              </a:r>
              <a:r>
                <a:rPr lang="fr-CA" sz="1050" u="sng" kern="1200" dirty="0">
                  <a:solidFill>
                    <a:schemeClr val="tx1"/>
                  </a:solidFill>
                  <a:latin typeface="+mn-lt"/>
                  <a:ea typeface="+mn-ea"/>
                  <a:cs typeface="+mn-cs"/>
                </a:rPr>
                <a:t>fortement</a:t>
              </a:r>
              <a:r>
                <a:rPr lang="fr-CA" sz="1050" kern="1200" dirty="0">
                  <a:solidFill>
                    <a:schemeClr val="tx1"/>
                  </a:solidFill>
                  <a:latin typeface="+mn-lt"/>
                  <a:ea typeface="+mn-ea"/>
                  <a:cs typeface="+mn-cs"/>
                </a:rPr>
                <a:t> une approche empathique</a:t>
              </a:r>
              <a:endParaRPr lang="en-CA" sz="1050" dirty="0"/>
            </a:p>
          </p:txBody>
        </p:sp>
        <p:sp>
          <p:nvSpPr>
            <p:cNvPr id="7" name="ZoneTexte 6">
              <a:extLst>
                <a:ext uri="{FF2B5EF4-FFF2-40B4-BE49-F238E27FC236}">
                  <a16:creationId xmlns:a16="http://schemas.microsoft.com/office/drawing/2014/main" id="{303C4849-C145-66C4-8220-8564C056886E}"/>
                </a:ext>
              </a:extLst>
            </p:cNvPr>
            <p:cNvSpPr txBox="1"/>
            <p:nvPr/>
          </p:nvSpPr>
          <p:spPr>
            <a:xfrm>
              <a:off x="8023577" y="5317065"/>
              <a:ext cx="1646760" cy="598045"/>
            </a:xfrm>
            <a:prstGeom prst="rect">
              <a:avLst/>
            </a:prstGeom>
            <a:noFill/>
          </p:spPr>
          <p:txBody>
            <a:bodyPr wrap="square" rtlCol="0">
              <a:spAutoFit/>
            </a:bodyPr>
            <a:lstStyle/>
            <a:p>
              <a:pPr algn="ctr" defTabSz="319246">
                <a:spcAft>
                  <a:spcPts val="372"/>
                </a:spcAft>
              </a:pPr>
              <a:r>
                <a:rPr lang="fr-CA" sz="1050" kern="1200" dirty="0">
                  <a:solidFill>
                    <a:schemeClr val="tx1"/>
                  </a:solidFill>
                  <a:latin typeface="+mn-lt"/>
                  <a:ea typeface="+mn-ea"/>
                  <a:cs typeface="+mn-cs"/>
                </a:rPr>
                <a:t>La tension entre la prise en compte du bien-être et l’atteinte des objectifs organisationnels est </a:t>
              </a:r>
              <a:r>
                <a:rPr lang="fr-CA" sz="1050" u="sng" kern="1200" dirty="0">
                  <a:solidFill>
                    <a:schemeClr val="tx1"/>
                  </a:solidFill>
                  <a:latin typeface="+mn-lt"/>
                  <a:ea typeface="+mn-ea"/>
                  <a:cs typeface="+mn-cs"/>
                </a:rPr>
                <a:t>fréquente</a:t>
              </a:r>
              <a:r>
                <a:rPr lang="fr-CA" sz="1050" kern="1200" dirty="0">
                  <a:solidFill>
                    <a:schemeClr val="tx1"/>
                  </a:solidFill>
                  <a:latin typeface="+mn-lt"/>
                  <a:ea typeface="+mn-ea"/>
                  <a:cs typeface="+mn-cs"/>
                </a:rPr>
                <a:t> ou </a:t>
              </a:r>
              <a:r>
                <a:rPr lang="fr-CA" sz="1050" u="sng" kern="1200" dirty="0">
                  <a:solidFill>
                    <a:schemeClr val="tx1"/>
                  </a:solidFill>
                  <a:latin typeface="+mn-lt"/>
                  <a:ea typeface="+mn-ea"/>
                  <a:cs typeface="+mn-cs"/>
                </a:rPr>
                <a:t>très fréquente</a:t>
              </a:r>
              <a:endParaRPr lang="en-CA" sz="1050" u="sng" dirty="0"/>
            </a:p>
          </p:txBody>
        </p:sp>
        <p:sp>
          <p:nvSpPr>
            <p:cNvPr id="9" name="ZoneTexte 8">
              <a:extLst>
                <a:ext uri="{FF2B5EF4-FFF2-40B4-BE49-F238E27FC236}">
                  <a16:creationId xmlns:a16="http://schemas.microsoft.com/office/drawing/2014/main" id="{679834B7-B3B9-0F34-C6B5-D3A403D85A8F}"/>
                </a:ext>
              </a:extLst>
            </p:cNvPr>
            <p:cNvSpPr txBox="1"/>
            <p:nvPr/>
          </p:nvSpPr>
          <p:spPr>
            <a:xfrm>
              <a:off x="9660399" y="5340351"/>
              <a:ext cx="1539355" cy="598045"/>
            </a:xfrm>
            <a:prstGeom prst="rect">
              <a:avLst/>
            </a:prstGeom>
            <a:noFill/>
          </p:spPr>
          <p:txBody>
            <a:bodyPr wrap="square" rtlCol="0">
              <a:spAutoFit/>
            </a:bodyPr>
            <a:lstStyle/>
            <a:p>
              <a:pPr algn="ctr" defTabSz="319246">
                <a:spcAft>
                  <a:spcPts val="372"/>
                </a:spcAft>
              </a:pPr>
              <a:r>
                <a:rPr lang="fr-CA" sz="1050" kern="1200" dirty="0">
                  <a:solidFill>
                    <a:schemeClr val="tx1"/>
                  </a:solidFill>
                  <a:latin typeface="+mn-lt"/>
                  <a:ea typeface="+mn-ea"/>
                  <a:cs typeface="+mn-cs"/>
                </a:rPr>
                <a:t>L’approche empathique est </a:t>
              </a:r>
              <a:r>
                <a:rPr lang="fr-CA" sz="1050" u="sng" kern="1200" dirty="0">
                  <a:solidFill>
                    <a:schemeClr val="tx1"/>
                  </a:solidFill>
                  <a:latin typeface="+mn-lt"/>
                  <a:ea typeface="+mn-ea"/>
                  <a:cs typeface="+mn-cs"/>
                </a:rPr>
                <a:t>parfois</a:t>
              </a:r>
              <a:r>
                <a:rPr lang="fr-CA" sz="1050" kern="1200" dirty="0">
                  <a:solidFill>
                    <a:schemeClr val="tx1"/>
                  </a:solidFill>
                  <a:latin typeface="+mn-lt"/>
                  <a:ea typeface="+mn-ea"/>
                  <a:cs typeface="+mn-cs"/>
                </a:rPr>
                <a:t> ou </a:t>
              </a:r>
              <a:r>
                <a:rPr lang="fr-CA" sz="1050" u="sng" kern="1200" dirty="0">
                  <a:solidFill>
                    <a:schemeClr val="tx1"/>
                  </a:solidFill>
                  <a:latin typeface="+mn-lt"/>
                  <a:ea typeface="+mn-ea"/>
                  <a:cs typeface="+mn-cs"/>
                </a:rPr>
                <a:t>souvent</a:t>
              </a:r>
              <a:r>
                <a:rPr lang="fr-CA" sz="1050" kern="1200" dirty="0">
                  <a:solidFill>
                    <a:schemeClr val="tx1"/>
                  </a:solidFill>
                  <a:latin typeface="+mn-lt"/>
                  <a:ea typeface="+mn-ea"/>
                  <a:cs typeface="+mn-cs"/>
                </a:rPr>
                <a:t> perçue comme contraire aux objectifs organisationnels</a:t>
              </a:r>
              <a:endParaRPr lang="en-CA" sz="105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1685" y="634946"/>
            <a:ext cx="5127171" cy="1450757"/>
          </a:xfrm>
        </p:spPr>
        <p:txBody>
          <a:bodyPr>
            <a:normAutofit/>
          </a:bodyPr>
          <a:lstStyle/>
          <a:p>
            <a:r>
              <a:rPr lang="fr-FR" sz="3700" dirty="0"/>
              <a:t>DES CONDITIONS MOINS FAVORABLES À L’EMPATHIE</a:t>
            </a:r>
          </a:p>
        </p:txBody>
      </p:sp>
      <p:cxnSp>
        <p:nvCxnSpPr>
          <p:cNvPr id="31" name="Straight Connector 18">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411684" y="2198914"/>
            <a:ext cx="5127172" cy="3670180"/>
          </a:xfrm>
        </p:spPr>
        <p:txBody>
          <a:bodyPr>
            <a:normAutofit/>
          </a:bodyPr>
          <a:lstStyle/>
          <a:p>
            <a:r>
              <a:rPr lang="fr-FR" b="1" dirty="0"/>
              <a:t>CONSTAT 1</a:t>
            </a:r>
          </a:p>
          <a:p>
            <a:r>
              <a:rPr lang="fr-FR" dirty="0"/>
              <a:t>Le climat d’empathie est perçu comme moins présent lorsque la pratique empathique est fortement limitée par les contraintes organisationnelles</a:t>
            </a:r>
          </a:p>
          <a:p>
            <a:pPr>
              <a:buFont typeface="Wingdings" panose="05000000000000000000" pitchFamily="2" charset="2"/>
              <a:buChar char="Ø"/>
            </a:pPr>
            <a:r>
              <a:rPr lang="fr-FR" dirty="0"/>
              <a:t> 50% des répondants affirment que leur organisation valorise l’empathie et reconnait son impact émotionnel dans le rôle de gestion</a:t>
            </a:r>
          </a:p>
          <a:p>
            <a:endParaRPr lang="fr-FR" dirty="0"/>
          </a:p>
        </p:txBody>
      </p:sp>
      <p:sp>
        <p:nvSpPr>
          <p:cNvPr id="32" name="Rectangle 31">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3" name="Rectangle 32">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grpSp>
        <p:nvGrpSpPr>
          <p:cNvPr id="12" name="Groupe 11">
            <a:extLst>
              <a:ext uri="{FF2B5EF4-FFF2-40B4-BE49-F238E27FC236}">
                <a16:creationId xmlns:a16="http://schemas.microsoft.com/office/drawing/2014/main" id="{30D68607-0002-B83D-2FDA-F0D78BAAA65E}"/>
              </a:ext>
            </a:extLst>
          </p:cNvPr>
          <p:cNvGrpSpPr/>
          <p:nvPr/>
        </p:nvGrpSpPr>
        <p:grpSpPr>
          <a:xfrm>
            <a:off x="643192" y="898074"/>
            <a:ext cx="5451627" cy="4741811"/>
            <a:chOff x="7006267" y="2261716"/>
            <a:chExt cx="4232905" cy="3681770"/>
          </a:xfrm>
        </p:grpSpPr>
        <p:pic>
          <p:nvPicPr>
            <p:cNvPr id="5" name="Image 4" descr="Une image contenant capture d’écran, Graphique, conception&#10;&#10;Le contenu généré par l’IA peut être incorrect.">
              <a:extLst>
                <a:ext uri="{FF2B5EF4-FFF2-40B4-BE49-F238E27FC236}">
                  <a16:creationId xmlns:a16="http://schemas.microsoft.com/office/drawing/2014/main" id="{72A16A57-41B5-1EBE-0BDE-40606A9C6BEE}"/>
                </a:ext>
              </a:extLst>
            </p:cNvPr>
            <p:cNvPicPr>
              <a:picLocks noChangeAspect="1"/>
            </p:cNvPicPr>
            <p:nvPr/>
          </p:nvPicPr>
          <p:blipFill>
            <a:blip r:embed="rId3">
              <a:extLst>
                <a:ext uri="{28A0092B-C50C-407E-A947-70E740481C1C}">
                  <a14:useLocalDpi xmlns:a14="http://schemas.microsoft.com/office/drawing/2010/main" val="0"/>
                </a:ext>
              </a:extLst>
            </a:blip>
            <a:srcRect t="9556" b="11932"/>
            <a:stretch>
              <a:fillRect/>
            </a:stretch>
          </p:blipFill>
          <p:spPr>
            <a:xfrm>
              <a:off x="7006267" y="2463799"/>
              <a:ext cx="4149413" cy="2656841"/>
            </a:xfrm>
            <a:prstGeom prst="rect">
              <a:avLst/>
            </a:prstGeom>
          </p:spPr>
        </p:pic>
        <p:sp>
          <p:nvSpPr>
            <p:cNvPr id="8" name="ZoneTexte 7">
              <a:extLst>
                <a:ext uri="{FF2B5EF4-FFF2-40B4-BE49-F238E27FC236}">
                  <a16:creationId xmlns:a16="http://schemas.microsoft.com/office/drawing/2014/main" id="{64911238-870C-EFE9-6807-792FF246D895}"/>
                </a:ext>
              </a:extLst>
            </p:cNvPr>
            <p:cNvSpPr txBox="1"/>
            <p:nvPr/>
          </p:nvSpPr>
          <p:spPr>
            <a:xfrm>
              <a:off x="7301078" y="5174045"/>
              <a:ext cx="1376198" cy="769441"/>
            </a:xfrm>
            <a:prstGeom prst="rect">
              <a:avLst/>
            </a:prstGeom>
            <a:noFill/>
          </p:spPr>
          <p:txBody>
            <a:bodyPr wrap="square" rtlCol="0">
              <a:spAutoFit/>
            </a:bodyPr>
            <a:lstStyle/>
            <a:p>
              <a:pPr algn="ctr" defTabSz="455590">
                <a:spcAft>
                  <a:spcPts val="498"/>
                </a:spcAft>
              </a:pPr>
              <a:r>
                <a:rPr lang="fr-CA" sz="1097" kern="1200">
                  <a:solidFill>
                    <a:schemeClr val="tx1"/>
                  </a:solidFill>
                  <a:latin typeface="+mn-lt"/>
                  <a:ea typeface="+mn-ea"/>
                  <a:cs typeface="+mn-cs"/>
                </a:rPr>
                <a:t>Les contraintes limitent </a:t>
              </a:r>
              <a:r>
                <a:rPr lang="fr-CA" sz="1097" u="sng" kern="1200">
                  <a:solidFill>
                    <a:schemeClr val="tx1"/>
                  </a:solidFill>
                  <a:latin typeface="+mn-lt"/>
                  <a:ea typeface="+mn-ea"/>
                  <a:cs typeface="+mn-cs"/>
                </a:rPr>
                <a:t>faiblement</a:t>
              </a:r>
              <a:r>
                <a:rPr lang="fr-CA" sz="1097" kern="1200">
                  <a:solidFill>
                    <a:schemeClr val="tx1"/>
                  </a:solidFill>
                  <a:latin typeface="+mn-lt"/>
                  <a:ea typeface="+mn-ea"/>
                  <a:cs typeface="+mn-cs"/>
                </a:rPr>
                <a:t> une approche empathique</a:t>
              </a:r>
              <a:endParaRPr lang="en-CA" sz="1100"/>
            </a:p>
          </p:txBody>
        </p:sp>
        <p:sp>
          <p:nvSpPr>
            <p:cNvPr id="9" name="ZoneTexte 8">
              <a:extLst>
                <a:ext uri="{FF2B5EF4-FFF2-40B4-BE49-F238E27FC236}">
                  <a16:creationId xmlns:a16="http://schemas.microsoft.com/office/drawing/2014/main" id="{93BD1C00-2637-246B-BBD5-979325A07B75}"/>
                </a:ext>
              </a:extLst>
            </p:cNvPr>
            <p:cNvSpPr txBox="1"/>
            <p:nvPr/>
          </p:nvSpPr>
          <p:spPr>
            <a:xfrm>
              <a:off x="8582026" y="5174044"/>
              <a:ext cx="1376197" cy="754630"/>
            </a:xfrm>
            <a:prstGeom prst="rect">
              <a:avLst/>
            </a:prstGeom>
            <a:noFill/>
          </p:spPr>
          <p:txBody>
            <a:bodyPr wrap="square" rtlCol="0">
              <a:spAutoFit/>
            </a:bodyPr>
            <a:lstStyle/>
            <a:p>
              <a:pPr algn="ctr" defTabSz="455590">
                <a:spcAft>
                  <a:spcPts val="498"/>
                </a:spcAft>
              </a:pPr>
              <a:r>
                <a:rPr lang="fr-CA" sz="1097" kern="1200">
                  <a:solidFill>
                    <a:schemeClr val="tx1"/>
                  </a:solidFill>
                  <a:latin typeface="+mn-lt"/>
                  <a:ea typeface="+mn-ea"/>
                  <a:cs typeface="+mn-cs"/>
                </a:rPr>
                <a:t>Les contraintes limitent </a:t>
              </a:r>
              <a:r>
                <a:rPr lang="fr-CA" sz="1097" u="sng" kern="1200">
                  <a:solidFill>
                    <a:schemeClr val="tx1"/>
                  </a:solidFill>
                  <a:latin typeface="+mn-lt"/>
                  <a:ea typeface="+mn-ea"/>
                  <a:cs typeface="+mn-cs"/>
                </a:rPr>
                <a:t>modérément</a:t>
              </a:r>
              <a:r>
                <a:rPr lang="fr-CA" sz="1097" kern="1200">
                  <a:solidFill>
                    <a:schemeClr val="tx1"/>
                  </a:solidFill>
                  <a:latin typeface="+mn-lt"/>
                  <a:ea typeface="+mn-ea"/>
                  <a:cs typeface="+mn-cs"/>
                </a:rPr>
                <a:t>  une approche empathique</a:t>
              </a:r>
              <a:endParaRPr lang="en-CA" sz="1100"/>
            </a:p>
          </p:txBody>
        </p:sp>
        <p:sp>
          <p:nvSpPr>
            <p:cNvPr id="10" name="ZoneTexte 9">
              <a:extLst>
                <a:ext uri="{FF2B5EF4-FFF2-40B4-BE49-F238E27FC236}">
                  <a16:creationId xmlns:a16="http://schemas.microsoft.com/office/drawing/2014/main" id="{00BEF5C5-26F0-669E-D12D-EA3D038C8891}"/>
                </a:ext>
              </a:extLst>
            </p:cNvPr>
            <p:cNvSpPr txBox="1"/>
            <p:nvPr/>
          </p:nvSpPr>
          <p:spPr>
            <a:xfrm>
              <a:off x="9862975" y="5153363"/>
              <a:ext cx="1376197" cy="540289"/>
            </a:xfrm>
            <a:prstGeom prst="rect">
              <a:avLst/>
            </a:prstGeom>
            <a:noFill/>
          </p:spPr>
          <p:txBody>
            <a:bodyPr wrap="square" rtlCol="0">
              <a:spAutoFit/>
            </a:bodyPr>
            <a:lstStyle/>
            <a:p>
              <a:pPr algn="ctr" defTabSz="455590">
                <a:spcAft>
                  <a:spcPts val="498"/>
                </a:spcAft>
              </a:pPr>
              <a:r>
                <a:rPr lang="fr-CA" sz="1097" kern="1200">
                  <a:solidFill>
                    <a:schemeClr val="tx1"/>
                  </a:solidFill>
                  <a:latin typeface="+mn-lt"/>
                  <a:ea typeface="+mn-ea"/>
                  <a:cs typeface="+mn-cs"/>
                </a:rPr>
                <a:t>Les contraintes limitent </a:t>
              </a:r>
              <a:r>
                <a:rPr lang="fr-CA" sz="1097" u="sng" kern="1200">
                  <a:solidFill>
                    <a:schemeClr val="tx1"/>
                  </a:solidFill>
                  <a:latin typeface="+mn-lt"/>
                  <a:ea typeface="+mn-ea"/>
                  <a:cs typeface="+mn-cs"/>
                </a:rPr>
                <a:t>fortement</a:t>
              </a:r>
              <a:r>
                <a:rPr lang="fr-CA" sz="1097" kern="1200">
                  <a:solidFill>
                    <a:schemeClr val="tx1"/>
                  </a:solidFill>
                  <a:latin typeface="+mn-lt"/>
                  <a:ea typeface="+mn-ea"/>
                  <a:cs typeface="+mn-cs"/>
                </a:rPr>
                <a:t>  une approche empathique</a:t>
              </a:r>
              <a:endParaRPr lang="en-CA" sz="1100"/>
            </a:p>
          </p:txBody>
        </p:sp>
        <p:sp>
          <p:nvSpPr>
            <p:cNvPr id="11" name="ZoneTexte 10">
              <a:extLst>
                <a:ext uri="{FF2B5EF4-FFF2-40B4-BE49-F238E27FC236}">
                  <a16:creationId xmlns:a16="http://schemas.microsoft.com/office/drawing/2014/main" id="{D79B0EB7-419F-EBEC-E77E-2F769CA70090}"/>
                </a:ext>
              </a:extLst>
            </p:cNvPr>
            <p:cNvSpPr txBox="1"/>
            <p:nvPr/>
          </p:nvSpPr>
          <p:spPr>
            <a:xfrm>
              <a:off x="7493577" y="2261716"/>
              <a:ext cx="3593860" cy="221217"/>
            </a:xfrm>
            <a:prstGeom prst="rect">
              <a:avLst/>
            </a:prstGeom>
            <a:solidFill>
              <a:schemeClr val="bg1"/>
            </a:solidFill>
          </p:spPr>
          <p:txBody>
            <a:bodyPr wrap="square" rtlCol="0">
              <a:spAutoFit/>
            </a:bodyPr>
            <a:lstStyle/>
            <a:p>
              <a:pPr algn="ctr" defTabSz="455590">
                <a:spcAft>
                  <a:spcPts val="498"/>
                </a:spcAft>
              </a:pPr>
              <a:r>
                <a:rPr lang="fr-FR" sz="1195" b="1" kern="1200">
                  <a:solidFill>
                    <a:schemeClr val="tx1"/>
                  </a:solidFill>
                  <a:latin typeface="+mn-lt"/>
                  <a:ea typeface="+mn-ea"/>
                  <a:cs typeface="+mn-cs"/>
                </a:rPr>
                <a:t>Climat d’empathie et contraintes organisationnelles</a:t>
              </a:r>
              <a:endParaRPr lang="en-CA" sz="1200" b="1"/>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1685" y="634946"/>
            <a:ext cx="5127171" cy="1450757"/>
          </a:xfrm>
        </p:spPr>
        <p:txBody>
          <a:bodyPr>
            <a:normAutofit/>
          </a:bodyPr>
          <a:lstStyle/>
          <a:p>
            <a:r>
              <a:rPr lang="fr-FR" sz="3700"/>
              <a:t>DES TENSIONS PRÉSENTES DANS LE RÔLE</a:t>
            </a:r>
          </a:p>
        </p:txBody>
      </p:sp>
      <p:cxnSp>
        <p:nvCxnSpPr>
          <p:cNvPr id="16" name="Straight Connector 15">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411684" y="2198914"/>
            <a:ext cx="5127172" cy="3670180"/>
          </a:xfrm>
        </p:spPr>
        <p:txBody>
          <a:bodyPr>
            <a:normAutofit/>
          </a:bodyPr>
          <a:lstStyle/>
          <a:p>
            <a:r>
              <a:rPr lang="fr-CA" b="1" dirty="0"/>
              <a:t>CONSTAT 2</a:t>
            </a:r>
          </a:p>
          <a:p>
            <a:r>
              <a:rPr lang="fr-FR" dirty="0"/>
              <a:t>Il y a un conflit perçu entre la prise en compte des personnes et l’atteinte des objectifs organisationnels qui est plus marquée lorsque la pratique empathique est fortement limitée par les contraintes organisationnelles</a:t>
            </a:r>
          </a:p>
          <a:p>
            <a:pPr>
              <a:buFont typeface="Wingdings" panose="05000000000000000000" pitchFamily="2" charset="2"/>
              <a:buChar char="Ø"/>
            </a:pPr>
            <a:r>
              <a:rPr lang="fr-FR" dirty="0"/>
              <a:t> 68% des répondants affirment ajuster leurs décisions pour atténuer les impacts humains même lorsque cela entraine une tension avec l’atteinte des objectifs organisationnels</a:t>
            </a:r>
          </a:p>
        </p:txBody>
      </p:sp>
      <p:sp>
        <p:nvSpPr>
          <p:cNvPr id="18" name="Rectangle 17">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0" name="Rectangle 19">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grpSp>
        <p:nvGrpSpPr>
          <p:cNvPr id="9" name="Groupe 8">
            <a:extLst>
              <a:ext uri="{FF2B5EF4-FFF2-40B4-BE49-F238E27FC236}">
                <a16:creationId xmlns:a16="http://schemas.microsoft.com/office/drawing/2014/main" id="{58B944D2-3749-0524-6763-C1EA0A7D2433}"/>
              </a:ext>
            </a:extLst>
          </p:cNvPr>
          <p:cNvGrpSpPr/>
          <p:nvPr/>
        </p:nvGrpSpPr>
        <p:grpSpPr>
          <a:xfrm>
            <a:off x="643192" y="1233718"/>
            <a:ext cx="5451627" cy="4070523"/>
            <a:chOff x="5464098" y="1878638"/>
            <a:chExt cx="5680456" cy="4241381"/>
          </a:xfrm>
        </p:grpSpPr>
        <p:pic>
          <p:nvPicPr>
            <p:cNvPr id="6" name="Image 5" descr="Une image contenant capture d’écran, Rectangle, carré, conception&#10;&#10;Le contenu généré par l’IA peut être incorrect.">
              <a:extLst>
                <a:ext uri="{FF2B5EF4-FFF2-40B4-BE49-F238E27FC236}">
                  <a16:creationId xmlns:a16="http://schemas.microsoft.com/office/drawing/2014/main" id="{6619EF14-75CE-DAFF-9132-C9E7D00B7FC1}"/>
                </a:ext>
              </a:extLst>
            </p:cNvPr>
            <p:cNvPicPr>
              <a:picLocks noChangeAspect="1"/>
            </p:cNvPicPr>
            <p:nvPr/>
          </p:nvPicPr>
          <p:blipFill>
            <a:blip r:embed="rId3">
              <a:extLst>
                <a:ext uri="{28A0092B-C50C-407E-A947-70E740481C1C}">
                  <a14:useLocalDpi xmlns:a14="http://schemas.microsoft.com/office/drawing/2010/main" val="0"/>
                </a:ext>
              </a:extLst>
            </a:blip>
            <a:srcRect t="9803" b="11055"/>
            <a:stretch>
              <a:fillRect/>
            </a:stretch>
          </p:blipFill>
          <p:spPr>
            <a:xfrm>
              <a:off x="5464098" y="2118732"/>
              <a:ext cx="5680456" cy="3445727"/>
            </a:xfrm>
            <a:prstGeom prst="rect">
              <a:avLst/>
            </a:prstGeom>
          </p:spPr>
        </p:pic>
        <p:sp>
          <p:nvSpPr>
            <p:cNvPr id="5" name="ZoneTexte 4">
              <a:extLst>
                <a:ext uri="{FF2B5EF4-FFF2-40B4-BE49-F238E27FC236}">
                  <a16:creationId xmlns:a16="http://schemas.microsoft.com/office/drawing/2014/main" id="{A5EE96C9-ECC3-4C9A-2020-130D2AC8C14A}"/>
                </a:ext>
              </a:extLst>
            </p:cNvPr>
            <p:cNvSpPr txBox="1"/>
            <p:nvPr/>
          </p:nvSpPr>
          <p:spPr>
            <a:xfrm>
              <a:off x="6414547" y="5519855"/>
              <a:ext cx="1915414" cy="600164"/>
            </a:xfrm>
            <a:prstGeom prst="rect">
              <a:avLst/>
            </a:prstGeom>
            <a:solidFill>
              <a:schemeClr val="bg1"/>
            </a:solidFill>
          </p:spPr>
          <p:txBody>
            <a:bodyPr wrap="square" rtlCol="0">
              <a:spAutoFit/>
            </a:bodyPr>
            <a:lstStyle/>
            <a:p>
              <a:pPr algn="ctr" defTabSz="430903">
                <a:spcAft>
                  <a:spcPts val="475"/>
                </a:spcAft>
              </a:pPr>
              <a:r>
                <a:rPr lang="fr-CA" sz="1037" kern="1200">
                  <a:solidFill>
                    <a:schemeClr val="tx1"/>
                  </a:solidFill>
                  <a:latin typeface="+mn-lt"/>
                  <a:ea typeface="+mn-ea"/>
                  <a:cs typeface="+mn-cs"/>
                </a:rPr>
                <a:t>Les contraintes limitent </a:t>
              </a:r>
              <a:r>
                <a:rPr lang="fr-CA" sz="1037" u="sng" kern="1200">
                  <a:solidFill>
                    <a:schemeClr val="tx1"/>
                  </a:solidFill>
                  <a:latin typeface="+mn-lt"/>
                  <a:ea typeface="+mn-ea"/>
                  <a:cs typeface="+mn-cs"/>
                </a:rPr>
                <a:t>faiblement ou modérément</a:t>
              </a:r>
              <a:r>
                <a:rPr lang="fr-CA" sz="1037" kern="1200">
                  <a:solidFill>
                    <a:schemeClr val="tx1"/>
                  </a:solidFill>
                  <a:latin typeface="+mn-lt"/>
                  <a:ea typeface="+mn-ea"/>
                  <a:cs typeface="+mn-cs"/>
                </a:rPr>
                <a:t> une approche empathique</a:t>
              </a:r>
              <a:endParaRPr lang="en-CA" sz="1100"/>
            </a:p>
          </p:txBody>
        </p:sp>
        <p:sp>
          <p:nvSpPr>
            <p:cNvPr id="7" name="ZoneTexte 6">
              <a:extLst>
                <a:ext uri="{FF2B5EF4-FFF2-40B4-BE49-F238E27FC236}">
                  <a16:creationId xmlns:a16="http://schemas.microsoft.com/office/drawing/2014/main" id="{E7F7F211-CBBF-BFEA-8971-78D8ABE2B16C}"/>
                </a:ext>
              </a:extLst>
            </p:cNvPr>
            <p:cNvSpPr txBox="1"/>
            <p:nvPr/>
          </p:nvSpPr>
          <p:spPr>
            <a:xfrm>
              <a:off x="8756649" y="5475249"/>
              <a:ext cx="1915414" cy="600164"/>
            </a:xfrm>
            <a:prstGeom prst="rect">
              <a:avLst/>
            </a:prstGeom>
            <a:solidFill>
              <a:schemeClr val="bg1"/>
            </a:solidFill>
          </p:spPr>
          <p:txBody>
            <a:bodyPr wrap="square" rtlCol="0">
              <a:spAutoFit/>
            </a:bodyPr>
            <a:lstStyle/>
            <a:p>
              <a:pPr algn="ctr" defTabSz="430903">
                <a:spcAft>
                  <a:spcPts val="475"/>
                </a:spcAft>
              </a:pPr>
              <a:r>
                <a:rPr lang="fr-CA" sz="1037" kern="1200">
                  <a:solidFill>
                    <a:schemeClr val="tx1"/>
                  </a:solidFill>
                  <a:latin typeface="+mn-lt"/>
                  <a:ea typeface="+mn-ea"/>
                  <a:cs typeface="+mn-cs"/>
                </a:rPr>
                <a:t>Les contraintes limitent </a:t>
              </a:r>
              <a:r>
                <a:rPr lang="fr-CA" sz="1037" u="sng" kern="1200">
                  <a:solidFill>
                    <a:schemeClr val="tx1"/>
                  </a:solidFill>
                  <a:latin typeface="+mn-lt"/>
                  <a:ea typeface="+mn-ea"/>
                  <a:cs typeface="+mn-cs"/>
                </a:rPr>
                <a:t>fortement</a:t>
              </a:r>
              <a:r>
                <a:rPr lang="fr-CA" sz="1037" kern="1200">
                  <a:solidFill>
                    <a:schemeClr val="tx1"/>
                  </a:solidFill>
                  <a:latin typeface="+mn-lt"/>
                  <a:ea typeface="+mn-ea"/>
                  <a:cs typeface="+mn-cs"/>
                </a:rPr>
                <a:t> une approche empathique</a:t>
              </a:r>
              <a:endParaRPr lang="en-CA" sz="1100"/>
            </a:p>
          </p:txBody>
        </p:sp>
        <p:sp>
          <p:nvSpPr>
            <p:cNvPr id="8" name="ZoneTexte 7">
              <a:extLst>
                <a:ext uri="{FF2B5EF4-FFF2-40B4-BE49-F238E27FC236}">
                  <a16:creationId xmlns:a16="http://schemas.microsoft.com/office/drawing/2014/main" id="{E79CBEF8-11A7-D52E-5B5B-D82F7A540D64}"/>
                </a:ext>
              </a:extLst>
            </p:cNvPr>
            <p:cNvSpPr txBox="1"/>
            <p:nvPr/>
          </p:nvSpPr>
          <p:spPr>
            <a:xfrm>
              <a:off x="6220907" y="1878638"/>
              <a:ext cx="4710643" cy="276999"/>
            </a:xfrm>
            <a:prstGeom prst="rect">
              <a:avLst/>
            </a:prstGeom>
            <a:solidFill>
              <a:schemeClr val="bg1"/>
            </a:solidFill>
          </p:spPr>
          <p:txBody>
            <a:bodyPr wrap="square" rtlCol="0">
              <a:spAutoFit/>
            </a:bodyPr>
            <a:lstStyle/>
            <a:p>
              <a:pPr algn="ctr" defTabSz="430903">
                <a:spcAft>
                  <a:spcPts val="475"/>
                </a:spcAft>
              </a:pPr>
              <a:r>
                <a:rPr lang="fr-FR" sz="1132" b="1" kern="1200">
                  <a:solidFill>
                    <a:schemeClr val="tx1"/>
                  </a:solidFill>
                  <a:latin typeface="+mn-lt"/>
                  <a:ea typeface="+mn-ea"/>
                  <a:cs typeface="+mn-cs"/>
                </a:rPr>
                <a:t>Conflit perçu entre approche empathique et objectifs organisationnels</a:t>
              </a:r>
              <a:endParaRPr lang="en-CA" sz="1200" b="1"/>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1685" y="634946"/>
            <a:ext cx="5127171" cy="1450757"/>
          </a:xfrm>
        </p:spPr>
        <p:txBody>
          <a:bodyPr>
            <a:normAutofit/>
          </a:bodyPr>
          <a:lstStyle/>
          <a:p>
            <a:r>
              <a:rPr lang="fr-FR" sz="4400"/>
              <a:t>UN ESPACE D’ACTION QUI SE RÉTRÉCIT</a:t>
            </a:r>
          </a:p>
        </p:txBody>
      </p:sp>
      <p:cxnSp>
        <p:nvCxnSpPr>
          <p:cNvPr id="16" name="Straight Connector 15">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411684" y="2198914"/>
            <a:ext cx="5127172" cy="3670180"/>
          </a:xfrm>
        </p:spPr>
        <p:txBody>
          <a:bodyPr>
            <a:normAutofit/>
          </a:bodyPr>
          <a:lstStyle/>
          <a:p>
            <a:r>
              <a:rPr lang="fr-FR" b="1" dirty="0"/>
              <a:t>CONSTAT 3</a:t>
            </a:r>
          </a:p>
          <a:p>
            <a:r>
              <a:rPr lang="fr-FR" dirty="0"/>
              <a:t>Il y a une diminution perçue par rapport à il y un an de l’espace accordée pour considérer les personnes qui est plus marquée lorsque la pratique empathique est fortement limitée par les contraintes organisationnelles</a:t>
            </a:r>
          </a:p>
          <a:p>
            <a:pPr>
              <a:buFont typeface="Wingdings" panose="05000000000000000000" pitchFamily="2" charset="2"/>
              <a:buChar char="Ø"/>
            </a:pPr>
            <a:r>
              <a:rPr lang="fr-FR" dirty="0"/>
              <a:t>56% des répondants s’attendent à ce que cet espace continue de se rétrécir au courant des prochaines années</a:t>
            </a:r>
          </a:p>
          <a:p>
            <a:endParaRPr dirty="0"/>
          </a:p>
        </p:txBody>
      </p:sp>
      <p:sp>
        <p:nvSpPr>
          <p:cNvPr id="18" name="Rectangle 17">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0" name="Rectangle 19">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grpSp>
        <p:nvGrpSpPr>
          <p:cNvPr id="9" name="Groupe 8">
            <a:extLst>
              <a:ext uri="{FF2B5EF4-FFF2-40B4-BE49-F238E27FC236}">
                <a16:creationId xmlns:a16="http://schemas.microsoft.com/office/drawing/2014/main" id="{A439BA49-D364-3F3F-7A1E-A5A4F2D7EE8B}"/>
              </a:ext>
            </a:extLst>
          </p:cNvPr>
          <p:cNvGrpSpPr/>
          <p:nvPr/>
        </p:nvGrpSpPr>
        <p:grpSpPr>
          <a:xfrm>
            <a:off x="643192" y="1094206"/>
            <a:ext cx="5451627" cy="4349546"/>
            <a:chOff x="5962948" y="2017103"/>
            <a:chExt cx="4647902" cy="3708299"/>
          </a:xfrm>
        </p:grpSpPr>
        <p:pic>
          <p:nvPicPr>
            <p:cNvPr id="6" name="Image 5" descr="Une image contenant capture d’écran, Rectangle, Bleu électrique, bleu&#10;&#10;Le contenu généré par l’IA peut être incorrect.">
              <a:extLst>
                <a:ext uri="{FF2B5EF4-FFF2-40B4-BE49-F238E27FC236}">
                  <a16:creationId xmlns:a16="http://schemas.microsoft.com/office/drawing/2014/main" id="{4C9AC872-BFF7-F60F-25A0-A46F65430097}"/>
                </a:ext>
              </a:extLst>
            </p:cNvPr>
            <p:cNvPicPr>
              <a:picLocks noChangeAspect="1"/>
            </p:cNvPicPr>
            <p:nvPr/>
          </p:nvPicPr>
          <p:blipFill>
            <a:blip r:embed="rId3">
              <a:extLst>
                <a:ext uri="{28A0092B-C50C-407E-A947-70E740481C1C}">
                  <a14:useLocalDpi xmlns:a14="http://schemas.microsoft.com/office/drawing/2010/main" val="0"/>
                </a:ext>
              </a:extLst>
            </a:blip>
            <a:srcRect t="5160" b="5952"/>
            <a:stretch>
              <a:fillRect/>
            </a:stretch>
          </p:blipFill>
          <p:spPr>
            <a:xfrm>
              <a:off x="5962948" y="2260600"/>
              <a:ext cx="4578535" cy="2860040"/>
            </a:xfrm>
            <a:prstGeom prst="rect">
              <a:avLst/>
            </a:prstGeom>
          </p:spPr>
        </p:pic>
        <p:sp>
          <p:nvSpPr>
            <p:cNvPr id="5" name="ZoneTexte 4">
              <a:extLst>
                <a:ext uri="{FF2B5EF4-FFF2-40B4-BE49-F238E27FC236}">
                  <a16:creationId xmlns:a16="http://schemas.microsoft.com/office/drawing/2014/main" id="{08FBEF12-A82F-1F0E-1C94-4949C311EA47}"/>
                </a:ext>
              </a:extLst>
            </p:cNvPr>
            <p:cNvSpPr txBox="1"/>
            <p:nvPr/>
          </p:nvSpPr>
          <p:spPr>
            <a:xfrm>
              <a:off x="6528847" y="5125238"/>
              <a:ext cx="1915414" cy="600164"/>
            </a:xfrm>
            <a:prstGeom prst="rect">
              <a:avLst/>
            </a:prstGeom>
            <a:solidFill>
              <a:schemeClr val="bg1"/>
            </a:solidFill>
          </p:spPr>
          <p:txBody>
            <a:bodyPr wrap="square" rtlCol="0">
              <a:spAutoFit/>
            </a:bodyPr>
            <a:lstStyle/>
            <a:p>
              <a:pPr algn="ctr" defTabSz="529941">
                <a:spcAft>
                  <a:spcPts val="1038"/>
                </a:spcAft>
              </a:pPr>
              <a:r>
                <a:rPr lang="fr-CA" sz="1275" kern="1200">
                  <a:solidFill>
                    <a:schemeClr val="tx1"/>
                  </a:solidFill>
                  <a:latin typeface="+mn-lt"/>
                  <a:ea typeface="+mn-ea"/>
                  <a:cs typeface="+mn-cs"/>
                </a:rPr>
                <a:t>Les contraintes limitent </a:t>
              </a:r>
              <a:r>
                <a:rPr lang="fr-CA" sz="1275" u="sng" kern="1200">
                  <a:solidFill>
                    <a:schemeClr val="tx1"/>
                  </a:solidFill>
                  <a:latin typeface="+mn-lt"/>
                  <a:ea typeface="+mn-ea"/>
                  <a:cs typeface="+mn-cs"/>
                </a:rPr>
                <a:t>faiblement ou modérément</a:t>
              </a:r>
              <a:r>
                <a:rPr lang="fr-CA" sz="1275" kern="1200">
                  <a:solidFill>
                    <a:schemeClr val="tx1"/>
                  </a:solidFill>
                  <a:latin typeface="+mn-lt"/>
                  <a:ea typeface="+mn-ea"/>
                  <a:cs typeface="+mn-cs"/>
                </a:rPr>
                <a:t> une approche empathique</a:t>
              </a:r>
              <a:endParaRPr lang="en-CA" sz="1100"/>
            </a:p>
          </p:txBody>
        </p:sp>
        <p:sp>
          <p:nvSpPr>
            <p:cNvPr id="7" name="ZoneTexte 6">
              <a:extLst>
                <a:ext uri="{FF2B5EF4-FFF2-40B4-BE49-F238E27FC236}">
                  <a16:creationId xmlns:a16="http://schemas.microsoft.com/office/drawing/2014/main" id="{88A6320B-877B-A11F-439D-BB81C52E8964}"/>
                </a:ext>
              </a:extLst>
            </p:cNvPr>
            <p:cNvSpPr txBox="1"/>
            <p:nvPr/>
          </p:nvSpPr>
          <p:spPr>
            <a:xfrm>
              <a:off x="8535165" y="5125238"/>
              <a:ext cx="1915414" cy="600164"/>
            </a:xfrm>
            <a:prstGeom prst="rect">
              <a:avLst/>
            </a:prstGeom>
            <a:solidFill>
              <a:schemeClr val="bg1"/>
            </a:solidFill>
          </p:spPr>
          <p:txBody>
            <a:bodyPr wrap="square" rtlCol="0">
              <a:spAutoFit/>
            </a:bodyPr>
            <a:lstStyle/>
            <a:p>
              <a:pPr algn="ctr" defTabSz="529941">
                <a:spcAft>
                  <a:spcPts val="1038"/>
                </a:spcAft>
              </a:pPr>
              <a:r>
                <a:rPr lang="fr-CA" sz="1275" kern="1200">
                  <a:solidFill>
                    <a:schemeClr val="tx1"/>
                  </a:solidFill>
                  <a:latin typeface="+mn-lt"/>
                  <a:ea typeface="+mn-ea"/>
                  <a:cs typeface="+mn-cs"/>
                </a:rPr>
                <a:t>Les contraintes limitent </a:t>
              </a:r>
              <a:r>
                <a:rPr lang="fr-CA" sz="1275" u="sng" kern="1200">
                  <a:solidFill>
                    <a:schemeClr val="tx1"/>
                  </a:solidFill>
                  <a:latin typeface="+mn-lt"/>
                  <a:ea typeface="+mn-ea"/>
                  <a:cs typeface="+mn-cs"/>
                </a:rPr>
                <a:t>fortement </a:t>
              </a:r>
              <a:r>
                <a:rPr lang="fr-CA" sz="1275" kern="1200">
                  <a:solidFill>
                    <a:schemeClr val="tx1"/>
                  </a:solidFill>
                  <a:latin typeface="+mn-lt"/>
                  <a:ea typeface="+mn-ea"/>
                  <a:cs typeface="+mn-cs"/>
                </a:rPr>
                <a:t>une approche empathique</a:t>
              </a:r>
              <a:endParaRPr lang="en-CA" sz="1100"/>
            </a:p>
          </p:txBody>
        </p:sp>
        <p:sp>
          <p:nvSpPr>
            <p:cNvPr id="8" name="ZoneTexte 7">
              <a:extLst>
                <a:ext uri="{FF2B5EF4-FFF2-40B4-BE49-F238E27FC236}">
                  <a16:creationId xmlns:a16="http://schemas.microsoft.com/office/drawing/2014/main" id="{3782B621-E518-74CF-14B8-64732CC495CA}"/>
                </a:ext>
              </a:extLst>
            </p:cNvPr>
            <p:cNvSpPr txBox="1"/>
            <p:nvPr/>
          </p:nvSpPr>
          <p:spPr>
            <a:xfrm>
              <a:off x="6273851" y="2017103"/>
              <a:ext cx="4336999" cy="276999"/>
            </a:xfrm>
            <a:prstGeom prst="rect">
              <a:avLst/>
            </a:prstGeom>
            <a:solidFill>
              <a:schemeClr val="bg1"/>
            </a:solidFill>
          </p:spPr>
          <p:txBody>
            <a:bodyPr wrap="square" rtlCol="0">
              <a:spAutoFit/>
            </a:bodyPr>
            <a:lstStyle/>
            <a:p>
              <a:pPr algn="ctr" defTabSz="529941">
                <a:spcAft>
                  <a:spcPts val="1038"/>
                </a:spcAft>
              </a:pPr>
              <a:r>
                <a:rPr lang="fr-FR" sz="1391" b="1" kern="1200">
                  <a:solidFill>
                    <a:schemeClr val="tx1"/>
                  </a:solidFill>
                  <a:latin typeface="+mn-lt"/>
                  <a:ea typeface="+mn-ea"/>
                  <a:cs typeface="+mn-cs"/>
                </a:rPr>
                <a:t>Diminution de l’espace d’action</a:t>
              </a:r>
              <a:endParaRPr lang="en-CA" sz="1200" b="1"/>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4200"/>
              <a:t>UNE FATIGUE EMPATHIQUE QUI TRAVERSE LES CONTEXTES </a:t>
            </a:r>
            <a:endParaRPr lang="fr-FR" sz="4200" dirty="0"/>
          </a:p>
        </p:txBody>
      </p:sp>
      <p:sp>
        <p:nvSpPr>
          <p:cNvPr id="3" name="Content Placeholder 2"/>
          <p:cNvSpPr>
            <a:spLocks noGrp="1"/>
          </p:cNvSpPr>
          <p:nvPr>
            <p:ph idx="1"/>
          </p:nvPr>
        </p:nvSpPr>
        <p:spPr>
          <a:xfrm>
            <a:off x="1097280" y="2360064"/>
            <a:ext cx="4027170" cy="3080623"/>
          </a:xfrm>
        </p:spPr>
        <p:txBody>
          <a:bodyPr>
            <a:normAutofit fontScale="92500" lnSpcReduction="10000"/>
          </a:bodyPr>
          <a:lstStyle/>
          <a:p>
            <a:r>
              <a:rPr lang="fr-FR" b="1" dirty="0"/>
              <a:t>CONSTAT 4</a:t>
            </a:r>
          </a:p>
          <a:p>
            <a:r>
              <a:rPr lang="fr-FR" dirty="0"/>
              <a:t>La fatigue empathique est présente dans différents contextes et ne dépend pas uniquement des contraintes ou des individus, suggérant que l’empathie ne peut reposer seulement sur les personnes, mais doit être soutenue par l’organisation.</a:t>
            </a:r>
          </a:p>
          <a:p>
            <a:pPr>
              <a:buFont typeface="Wingdings" panose="05000000000000000000" pitchFamily="2" charset="2"/>
              <a:buChar char="Ø"/>
            </a:pPr>
            <a:r>
              <a:rPr lang="fr-FR" dirty="0"/>
              <a:t> 90% des répondants affirment avoir été exposés ou avoir été témoin de fatigue empathique</a:t>
            </a:r>
          </a:p>
        </p:txBody>
      </p:sp>
      <p:pic>
        <p:nvPicPr>
          <p:cNvPr id="1026" name="Picture 2">
            <a:extLst>
              <a:ext uri="{FF2B5EF4-FFF2-40B4-BE49-F238E27FC236}">
                <a16:creationId xmlns:a16="http://schemas.microsoft.com/office/drawing/2014/main" id="{17211862-BD9A-6699-2755-C79FB8AC9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1275" y="2252087"/>
            <a:ext cx="4438650" cy="27741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492370" y="605896"/>
            <a:ext cx="3084844" cy="5646208"/>
          </a:xfrm>
        </p:spPr>
        <p:txBody>
          <a:bodyPr anchor="ctr">
            <a:normAutofit/>
          </a:bodyPr>
          <a:lstStyle/>
          <a:p>
            <a:r>
              <a:rPr lang="fr-FR" sz="3600">
                <a:solidFill>
                  <a:srgbClr val="FFFFFF"/>
                </a:solidFill>
              </a:rPr>
              <a:t>RÉSUMÉ : LES LEADERS DU FUTUR</a:t>
            </a:r>
          </a:p>
        </p:txBody>
      </p:sp>
      <p:sp>
        <p:nvSpPr>
          <p:cNvPr id="16" name="Rectangle 15">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 name="Content Placeholder 2"/>
          <p:cNvSpPr>
            <a:spLocks noGrp="1"/>
          </p:cNvSpPr>
          <p:nvPr>
            <p:ph idx="1"/>
          </p:nvPr>
        </p:nvSpPr>
        <p:spPr>
          <a:xfrm>
            <a:off x="4742016" y="605896"/>
            <a:ext cx="6413663" cy="5646208"/>
          </a:xfrm>
        </p:spPr>
        <p:txBody>
          <a:bodyPr anchor="ctr">
            <a:normAutofit/>
          </a:bodyPr>
          <a:lstStyle/>
          <a:p>
            <a:pPr marL="268288" indent="-268288">
              <a:buFont typeface="Arial" panose="020B0604020202020204" pitchFamily="34" charset="0"/>
              <a:buChar char="•"/>
            </a:pPr>
            <a:r>
              <a:rPr lang="fr-FR"/>
              <a:t>Le sondage met en évidence des perceptions et des associations liées à l’exercice du leadership et à la prise en compte de l’impact humain.</a:t>
            </a:r>
          </a:p>
          <a:p>
            <a:pPr marL="268288" indent="-268288">
              <a:buFont typeface="Arial" panose="020B0604020202020204" pitchFamily="34" charset="0"/>
              <a:buChar char="•"/>
            </a:pPr>
            <a:r>
              <a:rPr lang="fr-FR"/>
              <a:t>Il décrit des conditions et des expériences, sans en expliquer les mécanismes.</a:t>
            </a:r>
          </a:p>
          <a:p>
            <a:pPr marL="268288" indent="-268288">
              <a:buFont typeface="Arial" panose="020B0604020202020204" pitchFamily="34" charset="0"/>
              <a:buChar char="•"/>
            </a:pPr>
            <a:r>
              <a:rPr lang="fr-FR"/>
              <a:t>La revue de littérature permet de situer ces constats, d’en comprendre les dynamiques et d’identifier des cadres d’analyse mobilisés dans la recherche.</a:t>
            </a:r>
            <a:endParaRPr lang="fr-FR" dirty="0"/>
          </a:p>
        </p:txBody>
      </p:sp>
    </p:spTree>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fr-CA" noProof="0"/>
              <a:t>CE QUE DIT LA LITTÉRATURE : TROIS CADRES D’ANALYSE</a:t>
            </a:r>
            <a:endParaRPr lang="fr-CA" noProof="0" dirty="0"/>
          </a:p>
        </p:txBody>
      </p:sp>
      <p:sp>
        <p:nvSpPr>
          <p:cNvPr id="3" name="Content Placeholder 2"/>
          <p:cNvSpPr>
            <a:spLocks noGrp="1"/>
          </p:cNvSpPr>
          <p:nvPr>
            <p:ph idx="1"/>
          </p:nvPr>
        </p:nvSpPr>
        <p:spPr>
          <a:xfrm>
            <a:off x="1097279" y="1845734"/>
            <a:ext cx="6454987" cy="4023360"/>
          </a:xfrm>
        </p:spPr>
        <p:txBody>
          <a:bodyPr>
            <a:normAutofit/>
          </a:bodyPr>
          <a:lstStyle/>
          <a:p>
            <a:r>
              <a:rPr lang="fr-CA" noProof="0" dirty="0"/>
              <a:t>Pour comprendre l’instauration d’une pratique de leadership empathique durable, la littérature s’appuie sur trois cadres d’analyse complémentaires : </a:t>
            </a:r>
          </a:p>
          <a:p>
            <a:pPr marL="457200" indent="-457200">
              <a:buFont typeface="+mj-lt"/>
              <a:buAutoNum type="arabicPeriod"/>
            </a:pPr>
            <a:r>
              <a:rPr lang="fr-CA" i="1" noProof="0" dirty="0"/>
              <a:t>Job </a:t>
            </a:r>
            <a:r>
              <a:rPr lang="fr-CA" i="1" noProof="0" dirty="0" err="1"/>
              <a:t>demands</a:t>
            </a:r>
            <a:r>
              <a:rPr lang="fr-CA" i="1" noProof="0" dirty="0"/>
              <a:t>-ressources </a:t>
            </a:r>
            <a:r>
              <a:rPr lang="fr-CA" noProof="0" dirty="0"/>
              <a:t>(JD-R) : exigences et ressources</a:t>
            </a:r>
          </a:p>
          <a:p>
            <a:pPr marL="457200" indent="-457200">
              <a:buFont typeface="+mj-lt"/>
              <a:buAutoNum type="arabicPeriod"/>
            </a:pPr>
            <a:r>
              <a:rPr lang="fr-CA" noProof="0" dirty="0"/>
              <a:t>Conservation des ressources : acquisition, préservation et renouvellement</a:t>
            </a:r>
          </a:p>
          <a:p>
            <a:pPr marL="457200" indent="-457200">
              <a:buFont typeface="+mj-lt"/>
              <a:buAutoNum type="arabicPeriod"/>
            </a:pPr>
            <a:r>
              <a:rPr lang="fr-CA" noProof="0" dirty="0"/>
              <a:t>Leadership compassionnel, serviteur et inclusif : bien-être des personnes</a:t>
            </a:r>
          </a:p>
        </p:txBody>
      </p:sp>
      <p:pic>
        <p:nvPicPr>
          <p:cNvPr id="4" name="Picture 3">
            <a:extLst>
              <a:ext uri="{FF2B5EF4-FFF2-40B4-BE49-F238E27FC236}">
                <a16:creationId xmlns:a16="http://schemas.microsoft.com/office/drawing/2014/main" id="{2DCFCCBF-8156-61A4-722D-F1B63AD2EA23}"/>
              </a:ext>
            </a:extLst>
          </p:cNvPr>
          <p:cNvPicPr>
            <a:picLocks noChangeAspect="1"/>
          </p:cNvPicPr>
          <p:nvPr/>
        </p:nvPicPr>
        <p:blipFill>
          <a:blip r:embed="rId3"/>
          <a:srcRect l="11493" r="26188" b="1"/>
          <a:stretch>
            <a:fillRect/>
          </a:stretch>
        </p:blipFill>
        <p:spPr>
          <a:xfrm>
            <a:off x="8020576" y="1916318"/>
            <a:ext cx="3135097" cy="347101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CADRE 1 : </a:t>
            </a:r>
            <a:r>
              <a:rPr lang="fr-CA" i="1" dirty="0"/>
              <a:t>Job </a:t>
            </a:r>
            <a:r>
              <a:rPr lang="fr-CA" i="1" dirty="0" err="1"/>
              <a:t>demands</a:t>
            </a:r>
            <a:r>
              <a:rPr lang="fr-CA" i="1" dirty="0"/>
              <a:t> ressources </a:t>
            </a:r>
            <a:r>
              <a:rPr lang="fr-CA" dirty="0"/>
              <a:t>(JD-R)</a:t>
            </a:r>
            <a:endParaRPr dirty="0"/>
          </a:p>
        </p:txBody>
      </p:sp>
      <p:graphicFrame>
        <p:nvGraphicFramePr>
          <p:cNvPr id="4" name="Diagramme 3">
            <a:extLst>
              <a:ext uri="{FF2B5EF4-FFF2-40B4-BE49-F238E27FC236}">
                <a16:creationId xmlns:a16="http://schemas.microsoft.com/office/drawing/2014/main" id="{E54DF580-8200-AB00-9FD4-A8AD69B02F91}"/>
              </a:ext>
            </a:extLst>
          </p:cNvPr>
          <p:cNvGraphicFramePr/>
          <p:nvPr>
            <p:extLst>
              <p:ext uri="{D42A27DB-BD31-4B8C-83A1-F6EECF244321}">
                <p14:modId xmlns:p14="http://schemas.microsoft.com/office/powerpoint/2010/main" val="3624875970"/>
              </p:ext>
            </p:extLst>
          </p:nvPr>
        </p:nvGraphicFramePr>
        <p:xfrm>
          <a:off x="376236" y="1937442"/>
          <a:ext cx="5081589" cy="4163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 coins arrondis 7">
            <a:extLst>
              <a:ext uri="{FF2B5EF4-FFF2-40B4-BE49-F238E27FC236}">
                <a16:creationId xmlns:a16="http://schemas.microsoft.com/office/drawing/2014/main" id="{A8335EAA-A1C0-A3A4-279F-851B0269A3B3}"/>
              </a:ext>
            </a:extLst>
          </p:cNvPr>
          <p:cNvSpPr/>
          <p:nvPr/>
        </p:nvSpPr>
        <p:spPr>
          <a:xfrm>
            <a:off x="5943600" y="1937443"/>
            <a:ext cx="5081589" cy="14915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b="1" dirty="0"/>
              <a:t>Défi : équilibre entre les exigences émotionnelles et les ressources organisationnelles pour éviter les surcharges</a:t>
            </a:r>
          </a:p>
        </p:txBody>
      </p:sp>
      <p:pic>
        <p:nvPicPr>
          <p:cNvPr id="6" name="Picture 2">
            <a:extLst>
              <a:ext uri="{FF2B5EF4-FFF2-40B4-BE49-F238E27FC236}">
                <a16:creationId xmlns:a16="http://schemas.microsoft.com/office/drawing/2014/main" id="{B12C6741-902C-9C58-0D3B-82BB20980DF6}"/>
              </a:ext>
            </a:extLst>
          </p:cNvPr>
          <p:cNvPicPr>
            <a:picLocks noChangeAspect="1"/>
          </p:cNvPicPr>
          <p:nvPr/>
        </p:nvPicPr>
        <p:blipFill>
          <a:blip r:embed="rId8"/>
          <a:srcRect l="31397"/>
          <a:stretch>
            <a:fillRect/>
          </a:stretch>
        </p:blipFill>
        <p:spPr>
          <a:xfrm>
            <a:off x="7014609" y="3629084"/>
            <a:ext cx="3730143" cy="2371436"/>
          </a:xfrm>
          <a:prstGeom prst="rect">
            <a:avLst/>
          </a:prstGeom>
          <a:effectLst>
            <a:softEdge rad="1397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CADRE 2 : </a:t>
            </a:r>
            <a:r>
              <a:rPr lang="fr-CA" dirty="0"/>
              <a:t>Conservation des ressources</a:t>
            </a:r>
            <a:endParaRPr dirty="0"/>
          </a:p>
        </p:txBody>
      </p:sp>
      <p:graphicFrame>
        <p:nvGraphicFramePr>
          <p:cNvPr id="7" name="Espace réservé du contenu 6">
            <a:extLst>
              <a:ext uri="{FF2B5EF4-FFF2-40B4-BE49-F238E27FC236}">
                <a16:creationId xmlns:a16="http://schemas.microsoft.com/office/drawing/2014/main" id="{E5DBC846-CF8B-88E5-E801-B5C64CDF2856}"/>
              </a:ext>
            </a:extLst>
          </p:cNvPr>
          <p:cNvGraphicFramePr>
            <a:graphicFrameLocks noGrp="1"/>
          </p:cNvGraphicFramePr>
          <p:nvPr>
            <p:ph idx="1"/>
            <p:extLst>
              <p:ext uri="{D42A27DB-BD31-4B8C-83A1-F6EECF244321}">
                <p14:modId xmlns:p14="http://schemas.microsoft.com/office/powerpoint/2010/main" val="73984891"/>
              </p:ext>
            </p:extLst>
          </p:nvPr>
        </p:nvGraphicFramePr>
        <p:xfrm>
          <a:off x="3366079" y="2115276"/>
          <a:ext cx="5957349" cy="3911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 coins arrondis 7">
            <a:extLst>
              <a:ext uri="{FF2B5EF4-FFF2-40B4-BE49-F238E27FC236}">
                <a16:creationId xmlns:a16="http://schemas.microsoft.com/office/drawing/2014/main" id="{9F4525DB-B6DE-DFEB-8F52-554810415B51}"/>
              </a:ext>
            </a:extLst>
          </p:cNvPr>
          <p:cNvSpPr/>
          <p:nvPr/>
        </p:nvSpPr>
        <p:spPr>
          <a:xfrm>
            <a:off x="9483448" y="2115275"/>
            <a:ext cx="2464353" cy="39110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b="1" dirty="0"/>
              <a:t>Défi : capacité de regénérer l’énergie de façon à couvrir les pertes encourues</a:t>
            </a:r>
          </a:p>
        </p:txBody>
      </p:sp>
      <p:pic>
        <p:nvPicPr>
          <p:cNvPr id="1026" name="Picture 2" descr="Leaky bucket, overflowing bucket - The Philosopher Developer">
            <a:extLst>
              <a:ext uri="{FF2B5EF4-FFF2-40B4-BE49-F238E27FC236}">
                <a16:creationId xmlns:a16="http://schemas.microsoft.com/office/drawing/2014/main" id="{2277285A-BD95-93B7-85E6-5B038D1772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511841"/>
            <a:ext cx="3449143" cy="34491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CADRE 3 : </a:t>
            </a:r>
            <a:r>
              <a:rPr lang="fr-CA" dirty="0"/>
              <a:t>Leadership compassionnel, serviteur et inclusif</a:t>
            </a:r>
            <a:endParaRPr dirty="0"/>
          </a:p>
        </p:txBody>
      </p:sp>
      <p:pic>
        <p:nvPicPr>
          <p:cNvPr id="6" name="Picture 2">
            <a:extLst>
              <a:ext uri="{FF2B5EF4-FFF2-40B4-BE49-F238E27FC236}">
                <a16:creationId xmlns:a16="http://schemas.microsoft.com/office/drawing/2014/main" id="{9FFC43B0-318E-F417-BBED-D5D2A0546B3A}"/>
              </a:ext>
            </a:extLst>
          </p:cNvPr>
          <p:cNvPicPr>
            <a:picLocks noChangeAspect="1"/>
          </p:cNvPicPr>
          <p:nvPr/>
        </p:nvPicPr>
        <p:blipFill>
          <a:blip r:embed="rId3"/>
          <a:stretch>
            <a:fillRect/>
          </a:stretch>
        </p:blipFill>
        <p:spPr>
          <a:xfrm>
            <a:off x="8571278" y="2413337"/>
            <a:ext cx="3170780" cy="3392768"/>
          </a:xfrm>
          <a:prstGeom prst="rect">
            <a:avLst/>
          </a:prstGeom>
        </p:spPr>
      </p:pic>
      <p:sp>
        <p:nvSpPr>
          <p:cNvPr id="9" name="Rectangle : coins arrondis 8">
            <a:extLst>
              <a:ext uri="{FF2B5EF4-FFF2-40B4-BE49-F238E27FC236}">
                <a16:creationId xmlns:a16="http://schemas.microsoft.com/office/drawing/2014/main" id="{B4EA3A34-8980-1F86-15D3-B872A5E88660}"/>
              </a:ext>
            </a:extLst>
          </p:cNvPr>
          <p:cNvSpPr/>
          <p:nvPr/>
        </p:nvSpPr>
        <p:spPr>
          <a:xfrm>
            <a:off x="660399" y="2380680"/>
            <a:ext cx="5152572" cy="145075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CA" sz="2000" dirty="0">
                <a:solidFill>
                  <a:schemeClr val="tx1"/>
                </a:solidFill>
              </a:rPr>
              <a:t>Attention accordée au bien-être des personnes (autorités gouvernementales, les collègues, les citoyens) et sur les actions à poser pour répondre aux besoins. </a:t>
            </a:r>
          </a:p>
        </p:txBody>
      </p:sp>
      <p:sp>
        <p:nvSpPr>
          <p:cNvPr id="10" name="Rectangle : coins arrondis 9">
            <a:extLst>
              <a:ext uri="{FF2B5EF4-FFF2-40B4-BE49-F238E27FC236}">
                <a16:creationId xmlns:a16="http://schemas.microsoft.com/office/drawing/2014/main" id="{B4762554-A7F5-3132-F7D8-218ECB9D4487}"/>
              </a:ext>
            </a:extLst>
          </p:cNvPr>
          <p:cNvSpPr/>
          <p:nvPr/>
        </p:nvSpPr>
        <p:spPr>
          <a:xfrm>
            <a:off x="660399" y="4109721"/>
            <a:ext cx="5152572" cy="145075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dirty="0">
                <a:ln>
                  <a:noFill/>
                </a:ln>
                <a:solidFill>
                  <a:prstClr val="black"/>
                </a:solidFill>
                <a:effectLst/>
                <a:uLnTx/>
                <a:uFillTx/>
                <a:latin typeface="Calibri" panose="020F0502020204030204"/>
                <a:ea typeface="+mn-ea"/>
                <a:cs typeface="+mn-cs"/>
              </a:rPr>
              <a:t>Instauration d’un climat de confiance qui favorise la croissance de l’engagement et facilite l’adhésion aux décisions (même difficiles)</a:t>
            </a:r>
          </a:p>
        </p:txBody>
      </p:sp>
      <p:sp>
        <p:nvSpPr>
          <p:cNvPr id="5" name="Rectangle : coins arrondis 4">
            <a:extLst>
              <a:ext uri="{FF2B5EF4-FFF2-40B4-BE49-F238E27FC236}">
                <a16:creationId xmlns:a16="http://schemas.microsoft.com/office/drawing/2014/main" id="{9E7BDD4E-AE04-9195-C8B3-62C69AC8A53D}"/>
              </a:ext>
            </a:extLst>
          </p:cNvPr>
          <p:cNvSpPr/>
          <p:nvPr/>
        </p:nvSpPr>
        <p:spPr>
          <a:xfrm>
            <a:off x="5959948" y="1901759"/>
            <a:ext cx="2464353" cy="39110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b="1" dirty="0"/>
              <a:t>Défi : La reconnaissance des émotions sans toutefois les absorber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Le leader intermédiaire, un régulateur de l’empathie</a:t>
            </a:r>
            <a:endParaRPr dirty="0"/>
          </a:p>
        </p:txBody>
      </p:sp>
      <p:pic>
        <p:nvPicPr>
          <p:cNvPr id="3" name="Image 2">
            <a:extLst>
              <a:ext uri="{FF2B5EF4-FFF2-40B4-BE49-F238E27FC236}">
                <a16:creationId xmlns:a16="http://schemas.microsoft.com/office/drawing/2014/main" id="{6A757724-E42D-2493-5C7F-32205FD098EE}"/>
              </a:ext>
            </a:extLst>
          </p:cNvPr>
          <p:cNvPicPr>
            <a:picLocks noChangeAspect="1"/>
          </p:cNvPicPr>
          <p:nvPr/>
        </p:nvPicPr>
        <p:blipFill>
          <a:blip r:embed="rId3"/>
          <a:stretch>
            <a:fillRect/>
          </a:stretch>
        </p:blipFill>
        <p:spPr>
          <a:xfrm>
            <a:off x="481382" y="0"/>
            <a:ext cx="11290196" cy="632278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Quand l’empathie n’est pas soutenue</a:t>
            </a:r>
            <a:endParaRPr dirty="0"/>
          </a:p>
        </p:txBody>
      </p:sp>
      <p:sp>
        <p:nvSpPr>
          <p:cNvPr id="4" name="Rectangle : coins arrondis 3">
            <a:extLst>
              <a:ext uri="{FF2B5EF4-FFF2-40B4-BE49-F238E27FC236}">
                <a16:creationId xmlns:a16="http://schemas.microsoft.com/office/drawing/2014/main" id="{E748BB01-8D76-5905-EF55-5541F82117F3}"/>
              </a:ext>
            </a:extLst>
          </p:cNvPr>
          <p:cNvSpPr/>
          <p:nvPr/>
        </p:nvSpPr>
        <p:spPr>
          <a:xfrm>
            <a:off x="3845443" y="3666837"/>
            <a:ext cx="3328468" cy="24461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Risque de mettre de côté l’écoute active et la prise en compte des besoins des personnes au détriment de la cohérence, de la fabrique de sens, de la confiance (inadéquation de l’action / besoins)</a:t>
            </a:r>
          </a:p>
        </p:txBody>
      </p:sp>
      <p:sp>
        <p:nvSpPr>
          <p:cNvPr id="5" name="Rectangle : coins arrondis 4">
            <a:extLst>
              <a:ext uri="{FF2B5EF4-FFF2-40B4-BE49-F238E27FC236}">
                <a16:creationId xmlns:a16="http://schemas.microsoft.com/office/drawing/2014/main" id="{4CDDD90D-8F09-200D-87AE-772E0C1785D6}"/>
              </a:ext>
            </a:extLst>
          </p:cNvPr>
          <p:cNvSpPr/>
          <p:nvPr/>
        </p:nvSpPr>
        <p:spPr>
          <a:xfrm>
            <a:off x="3845443" y="1998702"/>
            <a:ext cx="3328468" cy="15773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Risque d’épuisement empathique (épuisement professionnel)</a:t>
            </a:r>
          </a:p>
        </p:txBody>
      </p:sp>
      <p:sp>
        <p:nvSpPr>
          <p:cNvPr id="6" name="Rectangle : coins arrondis 5">
            <a:extLst>
              <a:ext uri="{FF2B5EF4-FFF2-40B4-BE49-F238E27FC236}">
                <a16:creationId xmlns:a16="http://schemas.microsoft.com/office/drawing/2014/main" id="{174F06AF-0A90-8740-A251-9060811BD49C}"/>
              </a:ext>
            </a:extLst>
          </p:cNvPr>
          <p:cNvSpPr/>
          <p:nvPr/>
        </p:nvSpPr>
        <p:spPr>
          <a:xfrm>
            <a:off x="713220" y="1998702"/>
            <a:ext cx="2990661" cy="41142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Si les ressources nécessaires à la pratique d’un leadership empathique sont épuisées sans avoir mis en place des stratégies de récupération ou de régulation de l’empathie</a:t>
            </a:r>
          </a:p>
        </p:txBody>
      </p:sp>
      <p:pic>
        <p:nvPicPr>
          <p:cNvPr id="10" name="Picture 9">
            <a:extLst>
              <a:ext uri="{FF2B5EF4-FFF2-40B4-BE49-F238E27FC236}">
                <a16:creationId xmlns:a16="http://schemas.microsoft.com/office/drawing/2014/main" id="{31DE0E5A-5EDA-EF9E-335E-32C925A8D8D5}"/>
              </a:ext>
            </a:extLst>
          </p:cNvPr>
          <p:cNvPicPr>
            <a:picLocks noChangeAspect="1"/>
          </p:cNvPicPr>
          <p:nvPr/>
        </p:nvPicPr>
        <p:blipFill>
          <a:blip r:embed="rId3"/>
          <a:stretch>
            <a:fillRect/>
          </a:stretch>
        </p:blipFill>
        <p:spPr>
          <a:xfrm>
            <a:off x="7440372" y="2036646"/>
            <a:ext cx="4038408" cy="403840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47" name="Rectangle 46">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 name="Content Placeholder 2"/>
          <p:cNvSpPr>
            <a:spLocks noGrp="1"/>
          </p:cNvSpPr>
          <p:nvPr>
            <p:ph idx="1"/>
          </p:nvPr>
        </p:nvSpPr>
        <p:spPr>
          <a:xfrm>
            <a:off x="4742016" y="605896"/>
            <a:ext cx="6413663" cy="5646208"/>
          </a:xfrm>
        </p:spPr>
        <p:txBody>
          <a:bodyPr anchor="ctr">
            <a:normAutofit/>
          </a:bodyPr>
          <a:lstStyle/>
          <a:p>
            <a:r>
              <a:rPr lang="fr-FR" sz="4800" i="1" dirty="0"/>
              <a:t>Comment exercer une empathie saine dans un leadership sous pression?</a:t>
            </a:r>
          </a:p>
          <a:p>
            <a:endParaRPr lang="fr-FR" b="1" dirty="0">
              <a:effectLst/>
            </a:endParaRPr>
          </a:p>
          <a:p>
            <a:endParaRPr lang="fr-FR" b="1" dirty="0"/>
          </a:p>
          <a:p>
            <a:endParaRPr lang="fr-FR" b="1" dirty="0">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945F85C-77F7-28C3-C0CD-B12381E3DDE2}"/>
              </a:ext>
            </a:extLst>
          </p:cNvPr>
          <p:cNvSpPr>
            <a:spLocks noGrp="1"/>
          </p:cNvSpPr>
          <p:nvPr>
            <p:ph type="title"/>
          </p:nvPr>
        </p:nvSpPr>
        <p:spPr>
          <a:xfrm>
            <a:off x="1097280" y="717755"/>
            <a:ext cx="10058400" cy="1019605"/>
          </a:xfrm>
        </p:spPr>
        <p:txBody>
          <a:bodyPr>
            <a:normAutofit/>
          </a:bodyPr>
          <a:lstStyle/>
          <a:p>
            <a:r>
              <a:rPr lang="fr-CA"/>
              <a:t>L’ENGRENAGE DE L’EMPATHIE DURABLE</a:t>
            </a:r>
            <a:endParaRPr lang="fr-CA" dirty="0"/>
          </a:p>
        </p:txBody>
      </p:sp>
      <p:pic>
        <p:nvPicPr>
          <p:cNvPr id="9" name="Espace réservé du contenu 8">
            <a:extLst>
              <a:ext uri="{FF2B5EF4-FFF2-40B4-BE49-F238E27FC236}">
                <a16:creationId xmlns:a16="http://schemas.microsoft.com/office/drawing/2014/main" id="{4F81E305-28FF-3568-DCF1-0A1BC1FB704B}"/>
              </a:ext>
            </a:extLst>
          </p:cNvPr>
          <p:cNvPicPr>
            <a:picLocks noGrp="1" noChangeAspect="1"/>
          </p:cNvPicPr>
          <p:nvPr>
            <p:ph idx="1"/>
          </p:nvPr>
        </p:nvPicPr>
        <p:blipFill>
          <a:blip r:embed="rId3"/>
          <a:stretch>
            <a:fillRect/>
          </a:stretch>
        </p:blipFill>
        <p:spPr>
          <a:xfrm>
            <a:off x="2034699" y="1460361"/>
            <a:ext cx="8515191" cy="5676794"/>
          </a:xfrm>
          <a:prstGeom prst="rect">
            <a:avLst/>
          </a:prstGeom>
        </p:spPr>
      </p:pic>
      <p:sp>
        <p:nvSpPr>
          <p:cNvPr id="10" name="ZoneTexte 9">
            <a:extLst>
              <a:ext uri="{FF2B5EF4-FFF2-40B4-BE49-F238E27FC236}">
                <a16:creationId xmlns:a16="http://schemas.microsoft.com/office/drawing/2014/main" id="{EC06B58C-2747-6CB2-E67C-C2DDD9BAF831}"/>
              </a:ext>
            </a:extLst>
          </p:cNvPr>
          <p:cNvSpPr txBox="1"/>
          <p:nvPr/>
        </p:nvSpPr>
        <p:spPr>
          <a:xfrm>
            <a:off x="3663394" y="2479966"/>
            <a:ext cx="1468676" cy="1015663"/>
          </a:xfrm>
          <a:prstGeom prst="rect">
            <a:avLst/>
          </a:prstGeom>
          <a:noFill/>
        </p:spPr>
        <p:txBody>
          <a:bodyPr wrap="square" rtlCol="0">
            <a:spAutoFit/>
          </a:bodyPr>
          <a:lstStyle/>
          <a:p>
            <a:pPr algn="ctr"/>
            <a:r>
              <a:rPr lang="fr-CA" sz="2000" b="1" dirty="0">
                <a:solidFill>
                  <a:srgbClr val="002060"/>
                </a:solidFill>
              </a:rPr>
              <a:t>RÉGULER SON EMPATHIE</a:t>
            </a:r>
          </a:p>
        </p:txBody>
      </p:sp>
      <p:sp>
        <p:nvSpPr>
          <p:cNvPr id="11" name="ZoneTexte 10">
            <a:extLst>
              <a:ext uri="{FF2B5EF4-FFF2-40B4-BE49-F238E27FC236}">
                <a16:creationId xmlns:a16="http://schemas.microsoft.com/office/drawing/2014/main" id="{BEF72BB0-2C37-D445-83AD-0B9A63890C9C}"/>
              </a:ext>
            </a:extLst>
          </p:cNvPr>
          <p:cNvSpPr txBox="1"/>
          <p:nvPr/>
        </p:nvSpPr>
        <p:spPr>
          <a:xfrm>
            <a:off x="6871415" y="3136612"/>
            <a:ext cx="1634489" cy="1015663"/>
          </a:xfrm>
          <a:prstGeom prst="rect">
            <a:avLst/>
          </a:prstGeom>
          <a:noFill/>
        </p:spPr>
        <p:txBody>
          <a:bodyPr wrap="square" rtlCol="0">
            <a:spAutoFit/>
          </a:bodyPr>
          <a:lstStyle/>
          <a:p>
            <a:pPr algn="ctr"/>
            <a:r>
              <a:rPr lang="fr-CA" sz="2000" b="1" dirty="0">
                <a:solidFill>
                  <a:srgbClr val="002060"/>
                </a:solidFill>
              </a:rPr>
              <a:t>PROTÉGER SES RESSOURCES</a:t>
            </a:r>
          </a:p>
        </p:txBody>
      </p:sp>
      <p:sp>
        <p:nvSpPr>
          <p:cNvPr id="12" name="ZoneTexte 11">
            <a:extLst>
              <a:ext uri="{FF2B5EF4-FFF2-40B4-BE49-F238E27FC236}">
                <a16:creationId xmlns:a16="http://schemas.microsoft.com/office/drawing/2014/main" id="{113542F2-452C-1097-D74A-211F97C70734}"/>
              </a:ext>
            </a:extLst>
          </p:cNvPr>
          <p:cNvSpPr txBox="1"/>
          <p:nvPr/>
        </p:nvSpPr>
        <p:spPr>
          <a:xfrm>
            <a:off x="4983480" y="4535864"/>
            <a:ext cx="1634490" cy="1015663"/>
          </a:xfrm>
          <a:prstGeom prst="rect">
            <a:avLst/>
          </a:prstGeom>
          <a:noFill/>
        </p:spPr>
        <p:txBody>
          <a:bodyPr wrap="square" rtlCol="0">
            <a:spAutoFit/>
          </a:bodyPr>
          <a:lstStyle/>
          <a:p>
            <a:pPr algn="ctr"/>
            <a:r>
              <a:rPr lang="fr-CA" sz="2000" b="1" dirty="0">
                <a:solidFill>
                  <a:srgbClr val="002060"/>
                </a:solidFill>
              </a:rPr>
              <a:t>TRADUIRE EN ACTIONS CONCRÈTES</a:t>
            </a:r>
          </a:p>
        </p:txBody>
      </p:sp>
    </p:spTree>
    <p:extLst>
      <p:ext uri="{BB962C8B-B14F-4D97-AF65-F5344CB8AC3E}">
        <p14:creationId xmlns:p14="http://schemas.microsoft.com/office/powerpoint/2010/main" val="935052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492370" y="605896"/>
            <a:ext cx="3084844" cy="5646208"/>
          </a:xfrm>
        </p:spPr>
        <p:txBody>
          <a:bodyPr anchor="ctr">
            <a:normAutofit/>
          </a:bodyPr>
          <a:lstStyle/>
          <a:p>
            <a:r>
              <a:rPr lang="fr-FR" sz="3600">
                <a:solidFill>
                  <a:srgbClr val="FFFFFF"/>
                </a:solidFill>
              </a:rPr>
              <a:t>PISTES DE RÉFLEXION POUR LA SUITE</a:t>
            </a:r>
          </a:p>
        </p:txBody>
      </p:sp>
      <p:sp>
        <p:nvSpPr>
          <p:cNvPr id="39" name="Rectangle 38">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 name="Content Placeholder 2"/>
          <p:cNvSpPr>
            <a:spLocks noGrp="1"/>
          </p:cNvSpPr>
          <p:nvPr>
            <p:ph idx="1"/>
          </p:nvPr>
        </p:nvSpPr>
        <p:spPr>
          <a:xfrm>
            <a:off x="4252686" y="605896"/>
            <a:ext cx="7750628" cy="5646208"/>
          </a:xfrm>
        </p:spPr>
        <p:txBody>
          <a:bodyPr anchor="ctr">
            <a:normAutofit/>
          </a:bodyPr>
          <a:lstStyle/>
          <a:p>
            <a:r>
              <a:rPr lang="fr-FR" sz="3600" dirty="0"/>
              <a:t>À la lumière des constats, de la littérature et de l’engrenage, voici t</a:t>
            </a:r>
            <a:r>
              <a:rPr lang="fr-FR" sz="3600" dirty="0">
                <a:effectLst/>
              </a:rPr>
              <a:t>rois pistes pour soutenir l’empathie durable :</a:t>
            </a:r>
          </a:p>
          <a:p>
            <a:endParaRPr lang="fr-FR" sz="3600" dirty="0">
              <a:effectLst/>
            </a:endParaRPr>
          </a:p>
          <a:p>
            <a:pPr lvl="3"/>
            <a:r>
              <a:rPr lang="fr-FR" sz="3200" dirty="0"/>
              <a:t> </a:t>
            </a:r>
            <a:r>
              <a:rPr lang="fr-FR" sz="3200" dirty="0">
                <a:effectLst/>
              </a:rPr>
              <a:t>Institutionnaliser</a:t>
            </a:r>
          </a:p>
          <a:p>
            <a:pPr lvl="3"/>
            <a:r>
              <a:rPr lang="fr-FR" sz="3200" dirty="0"/>
              <a:t> </a:t>
            </a:r>
            <a:r>
              <a:rPr lang="fr-FR" sz="3200" dirty="0">
                <a:effectLst/>
              </a:rPr>
              <a:t>Outiller</a:t>
            </a:r>
            <a:r>
              <a:rPr lang="fr-FR" sz="3200" dirty="0"/>
              <a:t> </a:t>
            </a:r>
          </a:p>
          <a:p>
            <a:pPr lvl="3"/>
            <a:r>
              <a:rPr lang="fr-FR" sz="3200" dirty="0">
                <a:effectLst/>
              </a:rPr>
              <a:t> Réconcilier empathie et performance</a:t>
            </a:r>
            <a:endParaRPr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034">
            <a:extLst>
              <a:ext uri="{FF2B5EF4-FFF2-40B4-BE49-F238E27FC236}">
                <a16:creationId xmlns:a16="http://schemas.microsoft.com/office/drawing/2014/main" id="{401F3FC2-0CA7-44E2-B365-0C1C192844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37" name="Rectangle 1036">
            <a:extLst>
              <a:ext uri="{FF2B5EF4-FFF2-40B4-BE49-F238E27FC236}">
                <a16:creationId xmlns:a16="http://schemas.microsoft.com/office/drawing/2014/main" id="{AA28FB93-95A7-4FDC-8465-018F5B4D69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039" name="Straight Connector 1038">
            <a:extLst>
              <a:ext uri="{FF2B5EF4-FFF2-40B4-BE49-F238E27FC236}">
                <a16:creationId xmlns:a16="http://schemas.microsoft.com/office/drawing/2014/main" id="{EE040581-5351-4206-8622-1AB9B6F1B8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41" name="Rectangle 1040">
            <a:extLst>
              <a:ext uri="{FF2B5EF4-FFF2-40B4-BE49-F238E27FC236}">
                <a16:creationId xmlns:a16="http://schemas.microsoft.com/office/drawing/2014/main" id="{85265A31-16F0-4D1B-8B59-46B4F1DD77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ectangle 1042">
            <a:extLst>
              <a:ext uri="{FF2B5EF4-FFF2-40B4-BE49-F238E27FC236}">
                <a16:creationId xmlns:a16="http://schemas.microsoft.com/office/drawing/2014/main" id="{B6D50067-72E5-4961-9777-1BD8CE44B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65197" y="5120640"/>
            <a:ext cx="10058400" cy="822960"/>
          </a:xfrm>
        </p:spPr>
        <p:txBody>
          <a:bodyPr vert="horz" lIns="91440" tIns="45720" rIns="91440" bIns="45720" rtlCol="0" anchor="b">
            <a:normAutofit/>
          </a:bodyPr>
          <a:lstStyle/>
          <a:p>
            <a:r>
              <a:rPr lang="en-US" sz="3600">
                <a:solidFill>
                  <a:srgbClr val="FFFFFF"/>
                </a:solidFill>
              </a:rPr>
              <a:t> POUR CONCLURE</a:t>
            </a:r>
          </a:p>
        </p:txBody>
      </p:sp>
      <p:pic>
        <p:nvPicPr>
          <p:cNvPr id="1026" name="Picture 2" descr="Believe is more than a sign: Ted Lasso, S3 E5 - Joe Iovino">
            <a:extLst>
              <a:ext uri="{FF2B5EF4-FFF2-40B4-BE49-F238E27FC236}">
                <a16:creationId xmlns:a16="http://schemas.microsoft.com/office/drawing/2014/main" id="{F80F473B-7D4F-F2AB-21C5-2F09C8E3274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10621"/>
          <a:stretch>
            <a:fillRect/>
          </a:stretch>
        </p:blipFill>
        <p:spPr bwMode="auto">
          <a:xfrm>
            <a:off x="20" y="10"/>
            <a:ext cx="7977495" cy="47447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mpathetic #leadership #newzealand #guardian #raw | Cecilia Kindelán">
            <a:extLst>
              <a:ext uri="{FF2B5EF4-FFF2-40B4-BE49-F238E27FC236}">
                <a16:creationId xmlns:a16="http://schemas.microsoft.com/office/drawing/2014/main" id="{CE9D0AF8-DED3-9B71-3058-EB1CCCB7C7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 b="9525"/>
          <a:stretch>
            <a:fillRect/>
          </a:stretch>
        </p:blipFill>
        <p:spPr bwMode="auto">
          <a:xfrm>
            <a:off x="8138382" y="1965"/>
            <a:ext cx="4053618" cy="4747788"/>
          </a:xfrm>
          <a:prstGeom prst="rect">
            <a:avLst/>
          </a:prstGeom>
          <a:noFill/>
          <a:extLst>
            <a:ext uri="{909E8E84-426E-40DD-AFC4-6F175D3DCCD1}">
              <a14:hiddenFill xmlns:a14="http://schemas.microsoft.com/office/drawing/2010/main">
                <a:solidFill>
                  <a:srgbClr val="FFFFFF"/>
                </a:solidFill>
              </a14:hiddenFill>
            </a:ext>
          </a:extLst>
        </p:spPr>
      </p:pic>
      <p:sp>
        <p:nvSpPr>
          <p:cNvPr id="1045" name="Rectangle 1044">
            <a:extLst>
              <a:ext uri="{FF2B5EF4-FFF2-40B4-BE49-F238E27FC236}">
                <a16:creationId xmlns:a16="http://schemas.microsoft.com/office/drawing/2014/main" id="{7BD3CFE0-CBDC-4721-8819-C75F13CAF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Tree>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A685035047C24E9964D69B84ADDE76" ma:contentTypeVersion="18" ma:contentTypeDescription="Crée un document." ma:contentTypeScope="" ma:versionID="32de5f83d4baa51a8dacb92b8933b00e">
  <xsd:schema xmlns:xsd="http://www.w3.org/2001/XMLSchema" xmlns:xs="http://www.w3.org/2001/XMLSchema" xmlns:p="http://schemas.microsoft.com/office/2006/metadata/properties" xmlns:ns2="0d6b0265-d2f3-42e1-8388-2ebff52bbced" xmlns:ns3="87e02de3-3b29-4386-b627-c203410c4868" xmlns:ns4="913f46c0-a6ed-45bb-9f99-a0b104c58f5e" targetNamespace="http://schemas.microsoft.com/office/2006/metadata/properties" ma:root="true" ma:fieldsID="92a9035e2e5ce95b3ade45c2d8c5c95b" ns2:_="" ns3:_="" ns4:_="">
    <xsd:import namespace="0d6b0265-d2f3-42e1-8388-2ebff52bbced"/>
    <xsd:import namespace="87e02de3-3b29-4386-b627-c203410c4868"/>
    <xsd:import namespace="913f46c0-a6ed-45bb-9f99-a0b104c58f5e"/>
    <xsd:element name="properties">
      <xsd:complexType>
        <xsd:sequence>
          <xsd:element name="documentManagement">
            <xsd:complexType>
              <xsd:all>
                <xsd:element ref="ns2:TaxCatchAll" minOccurs="0"/>
                <xsd:element ref="ns2:TaxCatchAllLabel" minOccurs="0"/>
                <xsd:element ref="ns3:MediaServiceMetadata" minOccurs="0"/>
                <xsd:element ref="ns3:MediaServiceFastMetadata" minOccurs="0"/>
                <xsd:element ref="ns2:a4861b884b0541a080ef8b922cfbe415" minOccurs="0"/>
                <xsd:element ref="ns4:SharedWithUsers" minOccurs="0"/>
                <xsd:element ref="ns4:SharedWithDetails" minOccurs="0"/>
                <xsd:element ref="ns3:lcf76f155ced4ddcb4097134ff3c332f" minOccurs="0"/>
                <xsd:element ref="ns3:MediaServiceGenerationTime" minOccurs="0"/>
                <xsd:element ref="ns3:MediaServiceEventHashCode" minOccurs="0"/>
                <xsd:element ref="ns3:MediaServiceDateTaken" minOccurs="0"/>
                <xsd:element ref="ns3:MediaServiceOCR" minOccurs="0"/>
                <xsd:element ref="ns3:MediaServiceObjectDetectorVersion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b0265-d2f3-42e1-8388-2ebff52bbced"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e91bdf23-674d-46c7-82fc-f23f962af848}" ma:internalName="TaxCatchAll" ma:showField="CatchAllData" ma:web="913f46c0-a6ed-45bb-9f99-a0b104c58f5e">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e91bdf23-674d-46c7-82fc-f23f962af848}" ma:internalName="TaxCatchAllLabel" ma:readOnly="true" ma:showField="CatchAllDataLabel" ma:web="913f46c0-a6ed-45bb-9f99-a0b104c58f5e">
      <xsd:complexType>
        <xsd:complexContent>
          <xsd:extension base="dms:MultiChoiceLookup">
            <xsd:sequence>
              <xsd:element name="Value" type="dms:Lookup" maxOccurs="unbounded" minOccurs="0" nillable="true"/>
            </xsd:sequence>
          </xsd:extension>
        </xsd:complexContent>
      </xsd:complexType>
    </xsd:element>
    <xsd:element name="a4861b884b0541a080ef8b922cfbe415" ma:index="12" nillable="true" ma:taxonomy="true" ma:internalName="a4861b884b0541a080ef8b922cfbe415" ma:taxonomyFieldName="Code_x0020_de_x0020_classification123" ma:displayName="Code de classification" ma:fieldId="{a4861b88-4b05-41a0-80ef-8b922cfbe415}" ma:sspId="daf79af0-5818-4fab-955f-6e086405ed73" ma:termSetId="456789e2-1c82-4726-939b-4fffdc56edee"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7e02de3-3b29-4386-b627-c203410c486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daf79af0-5818-4fab-955f-6e086405ed7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3f46c0-a6ed-45bb-9f99-a0b104c58f5e"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4861b884b0541a080ef8b922cfbe415 xmlns="0d6b0265-d2f3-42e1-8388-2ebff52bbced">
      <Terms xmlns="http://schemas.microsoft.com/office/infopath/2007/PartnerControls">
        <TermInfo xmlns="http://schemas.microsoft.com/office/infopath/2007/PartnerControls">
          <TermName xmlns="http://schemas.microsoft.com/office/infopath/2007/PartnerControls">1330 Dossiers des employés</TermName>
          <TermId xmlns="http://schemas.microsoft.com/office/infopath/2007/PartnerControls">4452858f-cc5f-40ee-b6f0-d369a9260a66</TermId>
        </TermInfo>
      </Terms>
    </a4861b884b0541a080ef8b922cfbe415>
    <TaxCatchAll xmlns="0d6b0265-d2f3-42e1-8388-2ebff52bbced">
      <Value>55</Value>
    </TaxCatchAll>
    <lcf76f155ced4ddcb4097134ff3c332f xmlns="87e02de3-3b29-4386-b627-c203410c486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3BD1EB-7E6F-4E3E-8A6A-F2BAA2B130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6b0265-d2f3-42e1-8388-2ebff52bbced"/>
    <ds:schemaRef ds:uri="87e02de3-3b29-4386-b627-c203410c4868"/>
    <ds:schemaRef ds:uri="913f46c0-a6ed-45bb-9f99-a0b104c58f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F5D91F-9A62-4E1B-BB6F-812DCBF7A9B5}">
  <ds:schemaRefs>
    <ds:schemaRef ds:uri="http://schemas.microsoft.com/office/2006/metadata/properties"/>
    <ds:schemaRef ds:uri="http://schemas.microsoft.com/office/infopath/2007/PartnerControls"/>
    <ds:schemaRef ds:uri="0d6b0265-d2f3-42e1-8388-2ebff52bbced"/>
    <ds:schemaRef ds:uri="87e02de3-3b29-4386-b627-c203410c4868"/>
  </ds:schemaRefs>
</ds:datastoreItem>
</file>

<file path=customXml/itemProps3.xml><?xml version="1.0" encoding="utf-8"?>
<ds:datastoreItem xmlns:ds="http://schemas.openxmlformats.org/officeDocument/2006/customXml" ds:itemID="{C5166EF3-BD9F-4AAE-8218-29F84ED86A28}">
  <ds:schemaRefs>
    <ds:schemaRef ds:uri="http://schemas.microsoft.com/sharepoint/v3/contenttype/forms"/>
  </ds:schemaRefs>
</ds:datastoreItem>
</file>

<file path=docMetadata/LabelInfo.xml><?xml version="1.0" encoding="utf-8"?>
<clbl:labelList xmlns:clbl="http://schemas.microsoft.com/office/2020/mipLabelMetadata">
  <clbl:label id="{219619fd-75dc-48cb-820d-8f683a95dd8b}" enabled="1" method="Privileged" siteId="{05c95b33-90ca-49d5-b644-288b930b912b}" removed="0"/>
  <clbl:label id="{4262d4ec-5a67-4957-abb6-bf78aca6a6f5}" enabled="0" method="" siteId="{4262d4ec-5a67-4957-abb6-bf78aca6a6f5}" removed="1"/>
  <clbl:label id="{9418e208-c585-4be3-bbda-50d4629ed1dd}" enabled="0" method="" siteId="{9418e208-c585-4be3-bbda-50d4629ed1dd}" removed="1"/>
</clbl:labelList>
</file>

<file path=docProps/app.xml><?xml version="1.0" encoding="utf-8"?>
<Properties xmlns="http://schemas.openxmlformats.org/officeDocument/2006/extended-properties" xmlns:vt="http://schemas.openxmlformats.org/officeDocument/2006/docPropsVTypes">
  <Template>Retrospect</Template>
  <TotalTime>1773</TotalTime>
  <Words>1131</Words>
  <Application>Microsoft Office PowerPoint</Application>
  <PresentationFormat>Grand écran</PresentationFormat>
  <Paragraphs>114</Paragraphs>
  <Slides>22</Slides>
  <Notes>21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Aptos</vt:lpstr>
      <vt:lpstr>Arial</vt:lpstr>
      <vt:lpstr>Calibri</vt:lpstr>
      <vt:lpstr>Calibri Light</vt:lpstr>
      <vt:lpstr>Wingdings</vt:lpstr>
      <vt:lpstr>Retrospect</vt:lpstr>
      <vt:lpstr> </vt:lpstr>
      <vt:lpstr>Présentation PowerPoint</vt:lpstr>
      <vt:lpstr>RAPIDITÉ VS COMPLEXITÉ HUMAINE</vt:lpstr>
      <vt:lpstr>LEADERSHIP PUBLIC: L’EMPATHIE EN QUESTION</vt:lpstr>
      <vt:lpstr>POURQUOI PARLER D’EMPATHIE ?  (CE QUE DIT LA RECHERCHE)</vt:lpstr>
      <vt:lpstr>SONDAGE: DÉMARCHE ET PORTÉE</vt:lpstr>
      <vt:lpstr>UN LEADERSHIP EXERCÉ DANS UN CONTEXTE CONTRAIGNANT</vt:lpstr>
      <vt:lpstr>DES CONDITIONS MOINS FAVORABLES À L’EMPATHIE</vt:lpstr>
      <vt:lpstr>DES TENSIONS PRÉSENTES DANS LE RÔLE</vt:lpstr>
      <vt:lpstr>UN ESPACE D’ACTION QUI SE RÉTRÉCIT</vt:lpstr>
      <vt:lpstr>UNE FATIGUE EMPATHIQUE QUI TRAVERSE LES CONTEXTES </vt:lpstr>
      <vt:lpstr>RÉSUMÉ : LES LEADERS DU FUTUR</vt:lpstr>
      <vt:lpstr>CE QUE DIT LA LITTÉRATURE : TROIS CADRES D’ANALYSE</vt:lpstr>
      <vt:lpstr>CADRE 1 : Job demands ressources (JD-R)</vt:lpstr>
      <vt:lpstr>CADRE 2 : Conservation des ressources</vt:lpstr>
      <vt:lpstr>CADRE 3 : Leadership compassionnel, serviteur et inclusif</vt:lpstr>
      <vt:lpstr>Le leader intermédiaire, un régulateur de l’empathie</vt:lpstr>
      <vt:lpstr>Quand l’empathie n’est pas soutenue</vt:lpstr>
      <vt:lpstr>Présentation PowerPoint</vt:lpstr>
      <vt:lpstr>L’ENGRENAGE DE L’EMPATHIE DURABLE</vt:lpstr>
      <vt:lpstr>PISTES DE RÉFLEXION POUR LA SUITE</vt:lpstr>
      <vt:lpstr> POUR CONCLURE</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Wilson, Cara</dc:creator>
  <cp:lastModifiedBy>GENEVIEVE VILLEMURE-DENIS</cp:lastModifiedBy>
  <cp:revision>10</cp:revision>
  <dcterms:created xsi:type="dcterms:W3CDTF">2026-01-20T15:33:25Z</dcterms:created>
  <dcterms:modified xsi:type="dcterms:W3CDTF">2026-02-26T22:03:23Z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dacc104-dfa0-47ae-bf90-8b8a399431b6_Enabled">
    <vt:lpwstr>true</vt:lpwstr>
  </property>
  <property fmtid="{D5CDD505-2E9C-101B-9397-08002B2CF9AE}" pid="3" name="MSIP_Label_9dacc104-dfa0-47ae-bf90-8b8a399431b6_SetDate">
    <vt:lpwstr>2026-01-20T18:09:31Z</vt:lpwstr>
  </property>
  <property fmtid="{D5CDD505-2E9C-101B-9397-08002B2CF9AE}" pid="4" name="MSIP_Label_9dacc104-dfa0-47ae-bf90-8b8a399431b6_Method">
    <vt:lpwstr>Standard</vt:lpwstr>
  </property>
  <property fmtid="{D5CDD505-2E9C-101B-9397-08002B2CF9AE}" pid="5" name="MSIP_Label_9dacc104-dfa0-47ae-bf90-8b8a399431b6_Name">
    <vt:lpwstr>Unclassified</vt:lpwstr>
  </property>
  <property fmtid="{D5CDD505-2E9C-101B-9397-08002B2CF9AE}" pid="6" name="MSIP_Label_9dacc104-dfa0-47ae-bf90-8b8a399431b6_SiteId">
    <vt:lpwstr>38430cd6-eda5-46f2-886a-f2a305fd49bc</vt:lpwstr>
  </property>
  <property fmtid="{D5CDD505-2E9C-101B-9397-08002B2CF9AE}" pid="7" name="MSIP_Label_9dacc104-dfa0-47ae-bf90-8b8a399431b6_ActionId">
    <vt:lpwstr>e609e044-38cc-4c21-9ef3-819ac1a0caae</vt:lpwstr>
  </property>
  <property fmtid="{D5CDD505-2E9C-101B-9397-08002B2CF9AE}" pid="8" name="MSIP_Label_9dacc104-dfa0-47ae-bf90-8b8a399431b6_ContentBits">
    <vt:lpwstr>1</vt:lpwstr>
  </property>
  <property fmtid="{D5CDD505-2E9C-101B-9397-08002B2CF9AE}" pid="9" name="MSIP_Label_9dacc104-dfa0-47ae-bf90-8b8a399431b6_Tag">
    <vt:lpwstr>10, 3, 0, 1</vt:lpwstr>
  </property>
  <property fmtid="{D5CDD505-2E9C-101B-9397-08002B2CF9AE}" pid="10" name="ClassificationContentMarkingHeaderLocations">
    <vt:lpwstr>Office Theme:8</vt:lpwstr>
  </property>
  <property fmtid="{D5CDD505-2E9C-101B-9397-08002B2CF9AE}" pid="11" name="ClassificationContentMarkingHeaderText">
    <vt:lpwstr>Unclassified | Non classifié</vt:lpwstr>
  </property>
  <property fmtid="{D5CDD505-2E9C-101B-9397-08002B2CF9AE}" pid="12" name="_NewReviewCycle">
    <vt:lpwstr/>
  </property>
  <property fmtid="{D5CDD505-2E9C-101B-9397-08002B2CF9AE}" pid="13" name="MediaServiceImageTags">
    <vt:lpwstr/>
  </property>
  <property fmtid="{D5CDD505-2E9C-101B-9397-08002B2CF9AE}" pid="14" name="ContentTypeId">
    <vt:lpwstr>0x0101001AA685035047C24E9964D69B84ADDE76</vt:lpwstr>
  </property>
  <property fmtid="{D5CDD505-2E9C-101B-9397-08002B2CF9AE}" pid="15" name="Code_x0020_de_x0020_classification123">
    <vt:lpwstr>55;#1330 Dossiers des employés|4452858f-cc5f-40ee-b6f0-d369a9260a66</vt:lpwstr>
  </property>
  <property fmtid="{D5CDD505-2E9C-101B-9397-08002B2CF9AE}" pid="16" name="Code de classification123">
    <vt:lpwstr>55</vt:lpwstr>
  </property>
</Properties>
</file>